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3"/>
  </p:sldMasterIdLst>
  <p:notesMasterIdLst>
    <p:notesMasterId r:id="rId51"/>
  </p:notesMasterIdLst>
  <p:sldIdLst>
    <p:sldId id="256" r:id="rId4"/>
    <p:sldId id="257" r:id="rId5"/>
    <p:sldId id="304" r:id="rId6"/>
    <p:sldId id="319" r:id="rId7"/>
    <p:sldId id="258" r:id="rId8"/>
    <p:sldId id="305" r:id="rId9"/>
    <p:sldId id="260" r:id="rId10"/>
    <p:sldId id="306" r:id="rId11"/>
    <p:sldId id="261" r:id="rId12"/>
    <p:sldId id="262" r:id="rId13"/>
    <p:sldId id="263" r:id="rId14"/>
    <p:sldId id="265" r:id="rId15"/>
    <p:sldId id="317" r:id="rId16"/>
    <p:sldId id="268" r:id="rId17"/>
    <p:sldId id="270" r:id="rId18"/>
    <p:sldId id="302" r:id="rId19"/>
    <p:sldId id="303" r:id="rId20"/>
    <p:sldId id="271" r:id="rId21"/>
    <p:sldId id="272" r:id="rId22"/>
    <p:sldId id="273" r:id="rId23"/>
    <p:sldId id="274" r:id="rId24"/>
    <p:sldId id="308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92" r:id="rId37"/>
    <p:sldId id="318" r:id="rId38"/>
    <p:sldId id="293" r:id="rId39"/>
    <p:sldId id="294" r:id="rId40"/>
    <p:sldId id="295" r:id="rId41"/>
    <p:sldId id="322" r:id="rId42"/>
    <p:sldId id="296" r:id="rId43"/>
    <p:sldId id="297" r:id="rId44"/>
    <p:sldId id="298" r:id="rId45"/>
    <p:sldId id="299" r:id="rId46"/>
    <p:sldId id="314" r:id="rId47"/>
    <p:sldId id="300" r:id="rId48"/>
    <p:sldId id="301" r:id="rId49"/>
    <p:sldId id="309" r:id="rId50"/>
  </p:sldIdLst>
  <p:sldSz cx="9144000" cy="5143500" type="screen16x9"/>
  <p:notesSz cx="6858000" cy="9144000"/>
  <p:embeddedFontLst>
    <p:embeddedFont>
      <p:font typeface="Merriweather" panose="00000500000000000000" pitchFamily="2" charset="-18"/>
      <p:regular r:id="rId52"/>
      <p:bold r:id="rId53"/>
      <p:italic r:id="rId54"/>
      <p:boldItalic r:id="rId55"/>
    </p:embeddedFont>
    <p:embeddedFont>
      <p:font typeface="Roboto" panose="02000000000000000000" pitchFamily="2" charset="0"/>
      <p:regular r:id="rId56"/>
      <p:bold r:id="rId57"/>
      <p:italic r:id="rId58"/>
      <p:boldItalic r:id="rId59"/>
    </p:embeddedFont>
  </p:embeddedFontLst>
  <p:defaultTextStyle>
    <a:defPPr>
      <a:defRPr lang="pl-PL"/>
    </a:defPPr>
    <a:lvl1pPr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808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7923E24-07EE-4884-8E39-4F6B68CBBCD1}">
  <a:tblStyle styleId="{87923E24-07EE-4884-8E39-4F6B68CBBCD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202" d="100"/>
          <a:sy n="202" d="100"/>
        </p:scale>
        <p:origin x="620" y="12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font" Target="fonts/font4.fntdata"/><Relationship Id="rId63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font" Target="fonts/font2.fntdata"/><Relationship Id="rId58" Type="http://schemas.openxmlformats.org/officeDocument/2006/relationships/font" Target="fonts/font7.fntdata"/><Relationship Id="rId5" Type="http://schemas.openxmlformats.org/officeDocument/2006/relationships/slide" Target="slides/slide2.xml"/><Relationship Id="rId61" Type="http://schemas.openxmlformats.org/officeDocument/2006/relationships/viewProps" Target="viewProp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font" Target="fonts/font5.fntdata"/><Relationship Id="rId8" Type="http://schemas.openxmlformats.org/officeDocument/2006/relationships/slide" Target="slides/slide5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font" Target="fonts/font8.fntdata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font" Target="fonts/font3.fntdata"/><Relationship Id="rId62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font" Target="fonts/font6.fntdata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font" Target="fonts/font1.fntdata"/><Relationship Id="rId6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Google Shape;3;n">
            <a:extLst>
              <a:ext uri="{FF2B5EF4-FFF2-40B4-BE49-F238E27FC236}">
                <a16:creationId xmlns:a16="http://schemas.microsoft.com/office/drawing/2014/main" id="{3AA1A954-461E-3C6F-7803-142A004CF21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120000 h 120000"/>
            </a:gdLst>
            <a:ahLst/>
            <a:cxnLst/>
            <a:rect l="T0" t="T1" r="T2" b="T3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Google Shape;4;n">
            <a:extLst>
              <a:ext uri="{FF2B5EF4-FFF2-40B4-BE49-F238E27FC236}">
                <a16:creationId xmlns:a16="http://schemas.microsoft.com/office/drawing/2014/main" id="{B3D7B2A1-1147-52C2-A0EE-ADE863E94ABB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altLang="pl-PL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742950" lvl="1" indent="-2857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143000" lvl="2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600200" lvl="3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057400" lvl="4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Google Shape;61;p:notes">
            <a:extLst>
              <a:ext uri="{FF2B5EF4-FFF2-40B4-BE49-F238E27FC236}">
                <a16:creationId xmlns:a16="http://schemas.microsoft.com/office/drawing/2014/main" id="{80DE08BD-01F3-B973-E241-2D3538DFEEBB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59395" name="Google Shape;62;p:notes">
            <a:extLst>
              <a:ext uri="{FF2B5EF4-FFF2-40B4-BE49-F238E27FC236}">
                <a16:creationId xmlns:a16="http://schemas.microsoft.com/office/drawing/2014/main" id="{95CE7F39-456C-C894-E865-3E487061B77B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pl-PL" altLang="pl-PL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Google Shape;105;g475db71384_1_19:notes">
            <a:extLst>
              <a:ext uri="{FF2B5EF4-FFF2-40B4-BE49-F238E27FC236}">
                <a16:creationId xmlns:a16="http://schemas.microsoft.com/office/drawing/2014/main" id="{D75A16E1-3665-A31B-43A9-BB715A888565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69635" name="Google Shape;106;g475db71384_1_19:notes">
            <a:extLst>
              <a:ext uri="{FF2B5EF4-FFF2-40B4-BE49-F238E27FC236}">
                <a16:creationId xmlns:a16="http://schemas.microsoft.com/office/drawing/2014/main" id="{5B22317D-634C-E34F-F4EB-0CA7430FE92A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pl-PL" altLang="pl-PL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Google Shape;117;g475db71384_1_32:notes">
            <a:extLst>
              <a:ext uri="{FF2B5EF4-FFF2-40B4-BE49-F238E27FC236}">
                <a16:creationId xmlns:a16="http://schemas.microsoft.com/office/drawing/2014/main" id="{BB22C5C6-1CCB-1423-4961-C9F6A0E7CD4B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70659" name="Google Shape;118;g475db71384_1_32:notes">
            <a:extLst>
              <a:ext uri="{FF2B5EF4-FFF2-40B4-BE49-F238E27FC236}">
                <a16:creationId xmlns:a16="http://schemas.microsoft.com/office/drawing/2014/main" id="{27C9C2B1-3811-414A-63B4-C5650C3F6A88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pl-PL" altLang="pl-PL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Google Shape;117;g475db71384_1_32:notes">
            <a:extLst>
              <a:ext uri="{FF2B5EF4-FFF2-40B4-BE49-F238E27FC236}">
                <a16:creationId xmlns:a16="http://schemas.microsoft.com/office/drawing/2014/main" id="{BB22C5C6-1CCB-1423-4961-C9F6A0E7CD4B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70659" name="Google Shape;118;g475db71384_1_32:notes">
            <a:extLst>
              <a:ext uri="{FF2B5EF4-FFF2-40B4-BE49-F238E27FC236}">
                <a16:creationId xmlns:a16="http://schemas.microsoft.com/office/drawing/2014/main" id="{27C9C2B1-3811-414A-63B4-C5650C3F6A88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pl-PL" altLang="pl-PL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0978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Google Shape;135;g475db71384_1_50:notes">
            <a:extLst>
              <a:ext uri="{FF2B5EF4-FFF2-40B4-BE49-F238E27FC236}">
                <a16:creationId xmlns:a16="http://schemas.microsoft.com/office/drawing/2014/main" id="{623F9C57-A013-ABAC-72D8-C1254E826C48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71683" name="Google Shape;136;g475db71384_1_50:notes">
            <a:extLst>
              <a:ext uri="{FF2B5EF4-FFF2-40B4-BE49-F238E27FC236}">
                <a16:creationId xmlns:a16="http://schemas.microsoft.com/office/drawing/2014/main" id="{6AF641E3-EF8A-DA97-56D9-46B7927652E3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pl-PL" altLang="pl-PL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Google Shape;147;g475db71384_1_65:notes">
            <a:extLst>
              <a:ext uri="{FF2B5EF4-FFF2-40B4-BE49-F238E27FC236}">
                <a16:creationId xmlns:a16="http://schemas.microsoft.com/office/drawing/2014/main" id="{9E143D64-BD73-81DE-3035-F56D350C67EB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72707" name="Google Shape;148;g475db71384_1_65:notes">
            <a:extLst>
              <a:ext uri="{FF2B5EF4-FFF2-40B4-BE49-F238E27FC236}">
                <a16:creationId xmlns:a16="http://schemas.microsoft.com/office/drawing/2014/main" id="{2F98781A-3E4C-3E4A-0CAE-33348A3FE8D0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pl-PL" altLang="pl-PL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Google Shape;153;g475db71384_1_70:notes">
            <a:extLst>
              <a:ext uri="{FF2B5EF4-FFF2-40B4-BE49-F238E27FC236}">
                <a16:creationId xmlns:a16="http://schemas.microsoft.com/office/drawing/2014/main" id="{C458060B-7DB8-5546-FE66-A21E239E7613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73731" name="Google Shape;154;g475db71384_1_70:notes">
            <a:extLst>
              <a:ext uri="{FF2B5EF4-FFF2-40B4-BE49-F238E27FC236}">
                <a16:creationId xmlns:a16="http://schemas.microsoft.com/office/drawing/2014/main" id="{209FBCBA-8AC1-05D8-ECB0-778437C10237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pl-PL" altLang="pl-PL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Google Shape;159;g475db71384_1_77:notes">
            <a:extLst>
              <a:ext uri="{FF2B5EF4-FFF2-40B4-BE49-F238E27FC236}">
                <a16:creationId xmlns:a16="http://schemas.microsoft.com/office/drawing/2014/main" id="{0EEEA505-1995-3F3B-B362-51CAA3C6790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74755" name="Google Shape;160;g475db71384_1_77:notes">
            <a:extLst>
              <a:ext uri="{FF2B5EF4-FFF2-40B4-BE49-F238E27FC236}">
                <a16:creationId xmlns:a16="http://schemas.microsoft.com/office/drawing/2014/main" id="{D0B62D72-CDBA-E9D0-BA22-4618ACCF6F6C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pl-PL" altLang="pl-PL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Google Shape;165;g475db71384_1_84:notes">
            <a:extLst>
              <a:ext uri="{FF2B5EF4-FFF2-40B4-BE49-F238E27FC236}">
                <a16:creationId xmlns:a16="http://schemas.microsoft.com/office/drawing/2014/main" id="{4BAD392F-74AC-027E-A272-B28C0BB0D8B2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75779" name="Google Shape;166;g475db71384_1_84:notes">
            <a:extLst>
              <a:ext uri="{FF2B5EF4-FFF2-40B4-BE49-F238E27FC236}">
                <a16:creationId xmlns:a16="http://schemas.microsoft.com/office/drawing/2014/main" id="{C5B437DF-49B0-7AD7-4606-D932F0D85133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pl-PL" altLang="pl-PL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Google Shape;172;g475db71384_1_91:notes">
            <a:extLst>
              <a:ext uri="{FF2B5EF4-FFF2-40B4-BE49-F238E27FC236}">
                <a16:creationId xmlns:a16="http://schemas.microsoft.com/office/drawing/2014/main" id="{83BA7F69-8D9F-7941-B50A-16F9831D22B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76803" name="Google Shape;173;g475db71384_1_91:notes">
            <a:extLst>
              <a:ext uri="{FF2B5EF4-FFF2-40B4-BE49-F238E27FC236}">
                <a16:creationId xmlns:a16="http://schemas.microsoft.com/office/drawing/2014/main" id="{AA7EF4EF-C8D0-5736-52F8-7EEB585506E8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pl-PL" altLang="pl-PL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Google Shape;172;g475db71384_1_91:notes">
            <a:extLst>
              <a:ext uri="{FF2B5EF4-FFF2-40B4-BE49-F238E27FC236}">
                <a16:creationId xmlns:a16="http://schemas.microsoft.com/office/drawing/2014/main" id="{4BC1A69B-2A62-FD4A-E5B5-01921980F8B0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77827" name="Google Shape;173;g475db71384_1_91:notes">
            <a:extLst>
              <a:ext uri="{FF2B5EF4-FFF2-40B4-BE49-F238E27FC236}">
                <a16:creationId xmlns:a16="http://schemas.microsoft.com/office/drawing/2014/main" id="{FDD88876-70B9-E976-0C7E-B49E05052BA2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pl-PL" altLang="pl-PL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Google Shape;69;g475db71384_0_57:notes">
            <a:extLst>
              <a:ext uri="{FF2B5EF4-FFF2-40B4-BE49-F238E27FC236}">
                <a16:creationId xmlns:a16="http://schemas.microsoft.com/office/drawing/2014/main" id="{FE9628AC-6869-06F1-2480-0FE4CC6E0167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60419" name="Google Shape;70;g475db71384_0_57:notes">
            <a:extLst>
              <a:ext uri="{FF2B5EF4-FFF2-40B4-BE49-F238E27FC236}">
                <a16:creationId xmlns:a16="http://schemas.microsoft.com/office/drawing/2014/main" id="{153F0DB1-320C-8378-FF7E-2CAC9FA81CB2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pl-PL" altLang="pl-PL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Google Shape;196;g475db71384_1_120:notes">
            <a:extLst>
              <a:ext uri="{FF2B5EF4-FFF2-40B4-BE49-F238E27FC236}">
                <a16:creationId xmlns:a16="http://schemas.microsoft.com/office/drawing/2014/main" id="{087BE930-6C8F-EAEB-A15E-83C8C29B8510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78851" name="Google Shape;197;g475db71384_1_120:notes">
            <a:extLst>
              <a:ext uri="{FF2B5EF4-FFF2-40B4-BE49-F238E27FC236}">
                <a16:creationId xmlns:a16="http://schemas.microsoft.com/office/drawing/2014/main" id="{0F5B8A2B-8F0C-8154-A430-B7A803C78771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pl-PL" altLang="pl-PL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Google Shape;202;g475db71384_1_132:notes">
            <a:extLst>
              <a:ext uri="{FF2B5EF4-FFF2-40B4-BE49-F238E27FC236}">
                <a16:creationId xmlns:a16="http://schemas.microsoft.com/office/drawing/2014/main" id="{591EF3D6-4A60-DA43-788F-3A25CE7F713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79875" name="Google Shape;203;g475db71384_1_132:notes">
            <a:extLst>
              <a:ext uri="{FF2B5EF4-FFF2-40B4-BE49-F238E27FC236}">
                <a16:creationId xmlns:a16="http://schemas.microsoft.com/office/drawing/2014/main" id="{B6CAFFD1-977A-1812-00A6-241CDE406528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pl-PL" altLang="pl-PL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Google Shape;208;g475db71384_1_141:notes">
            <a:extLst>
              <a:ext uri="{FF2B5EF4-FFF2-40B4-BE49-F238E27FC236}">
                <a16:creationId xmlns:a16="http://schemas.microsoft.com/office/drawing/2014/main" id="{2657C119-9078-7178-2FBF-D9CA2A74447F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80899" name="Google Shape;209;g475db71384_1_141:notes">
            <a:extLst>
              <a:ext uri="{FF2B5EF4-FFF2-40B4-BE49-F238E27FC236}">
                <a16:creationId xmlns:a16="http://schemas.microsoft.com/office/drawing/2014/main" id="{D45EA6B6-973C-8586-3C7C-0047C3BA78A8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pl-PL" altLang="pl-PL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Google Shape;214;g4775a3c7da_0_21:notes">
            <a:extLst>
              <a:ext uri="{FF2B5EF4-FFF2-40B4-BE49-F238E27FC236}">
                <a16:creationId xmlns:a16="http://schemas.microsoft.com/office/drawing/2014/main" id="{DB0A3749-6E5C-D6D7-FB29-310BDCCDC225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81923" name="Google Shape;215;g4775a3c7da_0_21:notes">
            <a:extLst>
              <a:ext uri="{FF2B5EF4-FFF2-40B4-BE49-F238E27FC236}">
                <a16:creationId xmlns:a16="http://schemas.microsoft.com/office/drawing/2014/main" id="{D8E1FC6C-1C0D-492F-D7C4-5CD4343DCA8A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pl-PL" altLang="pl-PL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Google Shape;220;g4775a3c7da_0_16:notes">
            <a:extLst>
              <a:ext uri="{FF2B5EF4-FFF2-40B4-BE49-F238E27FC236}">
                <a16:creationId xmlns:a16="http://schemas.microsoft.com/office/drawing/2014/main" id="{D3531423-88D5-9EA2-55D0-8FB32EC1E8D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82947" name="Google Shape;221;g4775a3c7da_0_16:notes">
            <a:extLst>
              <a:ext uri="{FF2B5EF4-FFF2-40B4-BE49-F238E27FC236}">
                <a16:creationId xmlns:a16="http://schemas.microsoft.com/office/drawing/2014/main" id="{94D4B8AA-D3C2-C56A-4C2E-A1D1F5F6399A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pl-PL" altLang="pl-PL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Google Shape;226;g4775a3c7da_0_10:notes">
            <a:extLst>
              <a:ext uri="{FF2B5EF4-FFF2-40B4-BE49-F238E27FC236}">
                <a16:creationId xmlns:a16="http://schemas.microsoft.com/office/drawing/2014/main" id="{126EFDEE-8631-1AD3-47E8-11316A98FEC7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83971" name="Google Shape;227;g4775a3c7da_0_10:notes">
            <a:extLst>
              <a:ext uri="{FF2B5EF4-FFF2-40B4-BE49-F238E27FC236}">
                <a16:creationId xmlns:a16="http://schemas.microsoft.com/office/drawing/2014/main" id="{A9544150-9171-AA87-B530-20D4C60F9F88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pl-PL" altLang="pl-PL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Google Shape;232;g4775a3c7da_0_30:notes">
            <a:extLst>
              <a:ext uri="{FF2B5EF4-FFF2-40B4-BE49-F238E27FC236}">
                <a16:creationId xmlns:a16="http://schemas.microsoft.com/office/drawing/2014/main" id="{2D566717-183C-6D56-CD3F-E51F8B3744C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84995" name="Google Shape;233;g4775a3c7da_0_30:notes">
            <a:extLst>
              <a:ext uri="{FF2B5EF4-FFF2-40B4-BE49-F238E27FC236}">
                <a16:creationId xmlns:a16="http://schemas.microsoft.com/office/drawing/2014/main" id="{E398DC65-D880-D720-5B89-0CC4944108D4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pl-PL" altLang="pl-PL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Google Shape;238;g4775a3c7da_0_35:notes">
            <a:extLst>
              <a:ext uri="{FF2B5EF4-FFF2-40B4-BE49-F238E27FC236}">
                <a16:creationId xmlns:a16="http://schemas.microsoft.com/office/drawing/2014/main" id="{9914DCE8-8D22-D2F6-A488-0C61773EC10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86019" name="Google Shape;239;g4775a3c7da_0_35:notes">
            <a:extLst>
              <a:ext uri="{FF2B5EF4-FFF2-40B4-BE49-F238E27FC236}">
                <a16:creationId xmlns:a16="http://schemas.microsoft.com/office/drawing/2014/main" id="{DC9C4769-366D-629B-E83A-CAF1DFBB1E96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pl-PL" altLang="pl-PL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Google Shape;244;g4775a3c7da_0_41:notes">
            <a:extLst>
              <a:ext uri="{FF2B5EF4-FFF2-40B4-BE49-F238E27FC236}">
                <a16:creationId xmlns:a16="http://schemas.microsoft.com/office/drawing/2014/main" id="{07A08C72-3569-C612-8DEA-65D3EBB849E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87043" name="Google Shape;245;g4775a3c7da_0_41:notes">
            <a:extLst>
              <a:ext uri="{FF2B5EF4-FFF2-40B4-BE49-F238E27FC236}">
                <a16:creationId xmlns:a16="http://schemas.microsoft.com/office/drawing/2014/main" id="{08880C51-01C7-0F6C-4C34-249BF5321E49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pl-PL" altLang="pl-PL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Google Shape;250;g475db71384_1_147:notes">
            <a:extLst>
              <a:ext uri="{FF2B5EF4-FFF2-40B4-BE49-F238E27FC236}">
                <a16:creationId xmlns:a16="http://schemas.microsoft.com/office/drawing/2014/main" id="{5C5AE516-D1D9-D988-C273-3B6A1D02BC78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88067" name="Google Shape;251;g475db71384_1_147:notes">
            <a:extLst>
              <a:ext uri="{FF2B5EF4-FFF2-40B4-BE49-F238E27FC236}">
                <a16:creationId xmlns:a16="http://schemas.microsoft.com/office/drawing/2014/main" id="{CA1F28B3-5DDD-FC80-F43B-9D301A2DEB9A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pl-PL" altLang="pl-PL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Google Shape;69;g475db71384_0_57:notes">
            <a:extLst>
              <a:ext uri="{FF2B5EF4-FFF2-40B4-BE49-F238E27FC236}">
                <a16:creationId xmlns:a16="http://schemas.microsoft.com/office/drawing/2014/main" id="{05F47CEF-2906-8395-9C9A-A89E3B0A1ED1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61443" name="Google Shape;70;g475db71384_0_57:notes">
            <a:extLst>
              <a:ext uri="{FF2B5EF4-FFF2-40B4-BE49-F238E27FC236}">
                <a16:creationId xmlns:a16="http://schemas.microsoft.com/office/drawing/2014/main" id="{BAB46B5E-4952-68EB-2F13-CA3B33EABD64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pl-PL" altLang="pl-PL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Google Shape;256;g475db71384_1_154:notes">
            <a:extLst>
              <a:ext uri="{FF2B5EF4-FFF2-40B4-BE49-F238E27FC236}">
                <a16:creationId xmlns:a16="http://schemas.microsoft.com/office/drawing/2014/main" id="{876EDAA6-9216-3584-8990-C1EC4FD7A6B5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89091" name="Google Shape;257;g475db71384_1_154:notes">
            <a:extLst>
              <a:ext uri="{FF2B5EF4-FFF2-40B4-BE49-F238E27FC236}">
                <a16:creationId xmlns:a16="http://schemas.microsoft.com/office/drawing/2014/main" id="{D4185876-F8C7-4D03-EA9E-9685E4FF743D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pl-PL" altLang="pl-PL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Google Shape;280;g475db71384_1_179:notes">
            <a:extLst>
              <a:ext uri="{FF2B5EF4-FFF2-40B4-BE49-F238E27FC236}">
                <a16:creationId xmlns:a16="http://schemas.microsoft.com/office/drawing/2014/main" id="{91CA5CE1-2C51-A877-908A-17831E18703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90115" name="Google Shape;281;g475db71384_1_179:notes">
            <a:extLst>
              <a:ext uri="{FF2B5EF4-FFF2-40B4-BE49-F238E27FC236}">
                <a16:creationId xmlns:a16="http://schemas.microsoft.com/office/drawing/2014/main" id="{DC0F0D02-FB38-9C43-8DA2-2473718D755D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pl-PL" altLang="pl-PL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Google Shape;280;g475db71384_1_179:notes">
            <a:extLst>
              <a:ext uri="{FF2B5EF4-FFF2-40B4-BE49-F238E27FC236}">
                <a16:creationId xmlns:a16="http://schemas.microsoft.com/office/drawing/2014/main" id="{91CA5CE1-2C51-A877-908A-17831E18703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90115" name="Google Shape;281;g475db71384_1_179:notes">
            <a:extLst>
              <a:ext uri="{FF2B5EF4-FFF2-40B4-BE49-F238E27FC236}">
                <a16:creationId xmlns:a16="http://schemas.microsoft.com/office/drawing/2014/main" id="{DC0F0D02-FB38-9C43-8DA2-2473718D755D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pl-PL" altLang="pl-PL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3813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Google Shape;286;g475db71384_1_186:notes">
            <a:extLst>
              <a:ext uri="{FF2B5EF4-FFF2-40B4-BE49-F238E27FC236}">
                <a16:creationId xmlns:a16="http://schemas.microsoft.com/office/drawing/2014/main" id="{4D6422FC-25F3-9F28-33F3-E966B83F46B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91139" name="Google Shape;287;g475db71384_1_186:notes">
            <a:extLst>
              <a:ext uri="{FF2B5EF4-FFF2-40B4-BE49-F238E27FC236}">
                <a16:creationId xmlns:a16="http://schemas.microsoft.com/office/drawing/2014/main" id="{E9BD9F95-C7A6-50FB-47C5-ACF1B9D8DFB6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pl-PL" altLang="pl-PL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Google Shape;292;g475db71384_1_194:notes">
            <a:extLst>
              <a:ext uri="{FF2B5EF4-FFF2-40B4-BE49-F238E27FC236}">
                <a16:creationId xmlns:a16="http://schemas.microsoft.com/office/drawing/2014/main" id="{A9C85867-3C1D-2A15-F480-17629669CD85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92163" name="Google Shape;293;g475db71384_1_194:notes">
            <a:extLst>
              <a:ext uri="{FF2B5EF4-FFF2-40B4-BE49-F238E27FC236}">
                <a16:creationId xmlns:a16="http://schemas.microsoft.com/office/drawing/2014/main" id="{7F6101A9-01A1-29C2-70DA-37CB9ACABEAA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pl-PL" altLang="pl-PL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Google Shape;298;g475db71384_1_199:notes">
            <a:extLst>
              <a:ext uri="{FF2B5EF4-FFF2-40B4-BE49-F238E27FC236}">
                <a16:creationId xmlns:a16="http://schemas.microsoft.com/office/drawing/2014/main" id="{1FEC9241-F2A3-5E01-930C-0CC68E0FFFC5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93187" name="Google Shape;299;g475db71384_1_199:notes">
            <a:extLst>
              <a:ext uri="{FF2B5EF4-FFF2-40B4-BE49-F238E27FC236}">
                <a16:creationId xmlns:a16="http://schemas.microsoft.com/office/drawing/2014/main" id="{847C3E04-FFCE-4D81-8648-C938CED353C4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pl-PL" altLang="pl-PL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4D89281A-B791-D554-C06C-3C34925EC8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Google Shape;298;g475db71384_1_199:notes">
            <a:extLst>
              <a:ext uri="{FF2B5EF4-FFF2-40B4-BE49-F238E27FC236}">
                <a16:creationId xmlns:a16="http://schemas.microsoft.com/office/drawing/2014/main" id="{CE051F39-4C70-8B96-7297-EAD0AB1B466B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93187" name="Google Shape;299;g475db71384_1_199:notes">
            <a:extLst>
              <a:ext uri="{FF2B5EF4-FFF2-40B4-BE49-F238E27FC236}">
                <a16:creationId xmlns:a16="http://schemas.microsoft.com/office/drawing/2014/main" id="{A3AC2F33-32B6-CEEB-7AA0-C68A807922B4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pl-PL" altLang="pl-PL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240117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Google Shape;304;g475db71384_1_206:notes">
            <a:extLst>
              <a:ext uri="{FF2B5EF4-FFF2-40B4-BE49-F238E27FC236}">
                <a16:creationId xmlns:a16="http://schemas.microsoft.com/office/drawing/2014/main" id="{9129C3A3-6E29-35B1-867B-6CC7FC5FCDAF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94211" name="Google Shape;305;g475db71384_1_206:notes">
            <a:extLst>
              <a:ext uri="{FF2B5EF4-FFF2-40B4-BE49-F238E27FC236}">
                <a16:creationId xmlns:a16="http://schemas.microsoft.com/office/drawing/2014/main" id="{9748F52A-666C-EE4D-9C7F-93C7102FD4CE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pl-PL" altLang="pl-PL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Google Shape;311;g475db71384_1_217:notes">
            <a:extLst>
              <a:ext uri="{FF2B5EF4-FFF2-40B4-BE49-F238E27FC236}">
                <a16:creationId xmlns:a16="http://schemas.microsoft.com/office/drawing/2014/main" id="{1AFE2B04-4F2E-FE73-0CB9-D43F3E3AC45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95235" name="Google Shape;312;g475db71384_1_217:notes">
            <a:extLst>
              <a:ext uri="{FF2B5EF4-FFF2-40B4-BE49-F238E27FC236}">
                <a16:creationId xmlns:a16="http://schemas.microsoft.com/office/drawing/2014/main" id="{C58C3542-25E7-DD0A-E2C2-B2B5C3FDE3EB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pl-PL" altLang="pl-PL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Google Shape;318;g475db71384_1_226:notes">
            <a:extLst>
              <a:ext uri="{FF2B5EF4-FFF2-40B4-BE49-F238E27FC236}">
                <a16:creationId xmlns:a16="http://schemas.microsoft.com/office/drawing/2014/main" id="{77823D79-DD2D-1681-F6BE-837709B496A2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96259" name="Google Shape;319;g475db71384_1_226:notes">
            <a:extLst>
              <a:ext uri="{FF2B5EF4-FFF2-40B4-BE49-F238E27FC236}">
                <a16:creationId xmlns:a16="http://schemas.microsoft.com/office/drawing/2014/main" id="{B0B9E627-F04A-AC05-5FA2-2AE373300EFC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pl-PL" altLang="pl-PL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Google Shape;75;g475db71384_1_0:notes">
            <a:extLst>
              <a:ext uri="{FF2B5EF4-FFF2-40B4-BE49-F238E27FC236}">
                <a16:creationId xmlns:a16="http://schemas.microsoft.com/office/drawing/2014/main" id="{B5E56222-9586-7246-CEC2-156C8F80B48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62467" name="Google Shape;76;g475db71384_1_0:notes">
            <a:extLst>
              <a:ext uri="{FF2B5EF4-FFF2-40B4-BE49-F238E27FC236}">
                <a16:creationId xmlns:a16="http://schemas.microsoft.com/office/drawing/2014/main" id="{7AD41FAD-5842-D58B-732E-6C17BE0A7B10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pl-PL" altLang="pl-PL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Google Shape;324;g475db71384_1_232:notes">
            <a:extLst>
              <a:ext uri="{FF2B5EF4-FFF2-40B4-BE49-F238E27FC236}">
                <a16:creationId xmlns:a16="http://schemas.microsoft.com/office/drawing/2014/main" id="{834375D0-F06B-7BC4-4D1C-97272B0E6D82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97283" name="Google Shape;325;g475db71384_1_232:notes">
            <a:extLst>
              <a:ext uri="{FF2B5EF4-FFF2-40B4-BE49-F238E27FC236}">
                <a16:creationId xmlns:a16="http://schemas.microsoft.com/office/drawing/2014/main" id="{6343CA1B-D911-14E6-91CF-1D9A5EB1FADA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pl-PL" altLang="pl-PL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Google Shape;324;g475db71384_1_232:notes">
            <a:extLst>
              <a:ext uri="{FF2B5EF4-FFF2-40B4-BE49-F238E27FC236}">
                <a16:creationId xmlns:a16="http://schemas.microsoft.com/office/drawing/2014/main" id="{8A83026C-68CE-D06A-4EDF-40790A56020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98307" name="Google Shape;325;g475db71384_1_232:notes">
            <a:extLst>
              <a:ext uri="{FF2B5EF4-FFF2-40B4-BE49-F238E27FC236}">
                <a16:creationId xmlns:a16="http://schemas.microsoft.com/office/drawing/2014/main" id="{76741F7E-27DE-5470-E947-B002EE8B28CF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pl-PL" altLang="pl-PL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Google Shape;334;g475db71384_1_240:notes">
            <a:extLst>
              <a:ext uri="{FF2B5EF4-FFF2-40B4-BE49-F238E27FC236}">
                <a16:creationId xmlns:a16="http://schemas.microsoft.com/office/drawing/2014/main" id="{775FEA6C-A87B-43EB-0C9C-44F54669BB25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99331" name="Google Shape;335;g475db71384_1_240:notes">
            <a:extLst>
              <a:ext uri="{FF2B5EF4-FFF2-40B4-BE49-F238E27FC236}">
                <a16:creationId xmlns:a16="http://schemas.microsoft.com/office/drawing/2014/main" id="{11298F36-D329-6B66-026F-B1E1DC6A4D91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pl-PL" altLang="pl-PL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Google Shape;340;g475db71384_1_246:notes">
            <a:extLst>
              <a:ext uri="{FF2B5EF4-FFF2-40B4-BE49-F238E27FC236}">
                <a16:creationId xmlns:a16="http://schemas.microsoft.com/office/drawing/2014/main" id="{14EE0FCC-447E-2ECB-53B8-AB32A1948D2D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100355" name="Google Shape;341;g475db71384_1_246:notes">
            <a:extLst>
              <a:ext uri="{FF2B5EF4-FFF2-40B4-BE49-F238E27FC236}">
                <a16:creationId xmlns:a16="http://schemas.microsoft.com/office/drawing/2014/main" id="{8BF98945-2B2B-B506-224E-C8A201D3ACD5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pl-PL" altLang="pl-PL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Google Shape;81;g5ff11a8c21_0_0:notes">
            <a:extLst>
              <a:ext uri="{FF2B5EF4-FFF2-40B4-BE49-F238E27FC236}">
                <a16:creationId xmlns:a16="http://schemas.microsoft.com/office/drawing/2014/main" id="{3F06D3FE-6F9D-6603-0B05-1A7E8A6AAD4B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64515" name="Google Shape;82;g5ff11a8c21_0_0:notes">
            <a:extLst>
              <a:ext uri="{FF2B5EF4-FFF2-40B4-BE49-F238E27FC236}">
                <a16:creationId xmlns:a16="http://schemas.microsoft.com/office/drawing/2014/main" id="{67AD869D-1F56-97BB-202F-A6F5C155ABD9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pl-PL" altLang="pl-PL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Google Shape;87;g5ff11a8c21_0_5:notes">
            <a:extLst>
              <a:ext uri="{FF2B5EF4-FFF2-40B4-BE49-F238E27FC236}">
                <a16:creationId xmlns:a16="http://schemas.microsoft.com/office/drawing/2014/main" id="{1B82A289-DB88-B092-56FD-5638D3B02FB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65539" name="Google Shape;88;g5ff11a8c21_0_5:notes">
            <a:extLst>
              <a:ext uri="{FF2B5EF4-FFF2-40B4-BE49-F238E27FC236}">
                <a16:creationId xmlns:a16="http://schemas.microsoft.com/office/drawing/2014/main" id="{E55A2D08-4BEF-C3FD-1C1F-1ECD344B6B3D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pl-PL" altLang="pl-PL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Google Shape;87;g5ff11a8c21_0_5:notes">
            <a:extLst>
              <a:ext uri="{FF2B5EF4-FFF2-40B4-BE49-F238E27FC236}">
                <a16:creationId xmlns:a16="http://schemas.microsoft.com/office/drawing/2014/main" id="{7B0A4B3E-B49B-7D05-7E45-C845198B839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66563" name="Google Shape;88;g5ff11a8c21_0_5:notes">
            <a:extLst>
              <a:ext uri="{FF2B5EF4-FFF2-40B4-BE49-F238E27FC236}">
                <a16:creationId xmlns:a16="http://schemas.microsoft.com/office/drawing/2014/main" id="{337A4367-C79C-3055-2123-0450ED315B62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pl-PL" altLang="pl-PL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Google Shape;93;g475db71384_1_5:notes">
            <a:extLst>
              <a:ext uri="{FF2B5EF4-FFF2-40B4-BE49-F238E27FC236}">
                <a16:creationId xmlns:a16="http://schemas.microsoft.com/office/drawing/2014/main" id="{AD67D919-C022-F54F-09E4-3FC801242297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67587" name="Google Shape;94;g475db71384_1_5:notes">
            <a:extLst>
              <a:ext uri="{FF2B5EF4-FFF2-40B4-BE49-F238E27FC236}">
                <a16:creationId xmlns:a16="http://schemas.microsoft.com/office/drawing/2014/main" id="{99E3CC6D-AEA4-E1A1-1E7C-F3BFC3448E60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pl-PL" altLang="pl-PL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Google Shape;99;g475db71384_1_12:notes">
            <a:extLst>
              <a:ext uri="{FF2B5EF4-FFF2-40B4-BE49-F238E27FC236}">
                <a16:creationId xmlns:a16="http://schemas.microsoft.com/office/drawing/2014/main" id="{4B0D84EF-1C1E-BEB7-4422-8385AD40E16C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68611" name="Google Shape;100;g475db71384_1_12:notes">
            <a:extLst>
              <a:ext uri="{FF2B5EF4-FFF2-40B4-BE49-F238E27FC236}">
                <a16:creationId xmlns:a16="http://schemas.microsoft.com/office/drawing/2014/main" id="{35FCA36A-78A7-B536-2293-2FBFDF39C3AD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pl-PL" altLang="pl-PL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tx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;p2">
            <a:extLst>
              <a:ext uri="{FF2B5EF4-FFF2-40B4-BE49-F238E27FC236}">
                <a16:creationId xmlns:a16="http://schemas.microsoft.com/office/drawing/2014/main" id="{A92218C9-63AC-C2BB-4C42-B547FEEBCD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397375"/>
          </a:xfrm>
          <a:custGeom>
            <a:avLst/>
            <a:gdLst>
              <a:gd name="T0" fmla="*/ 0 w 365770"/>
              <a:gd name="T1" fmla="*/ 0 h 175924"/>
              <a:gd name="T2" fmla="*/ 365770 w 365770"/>
              <a:gd name="T3" fmla="*/ 175924 h 175924"/>
            </a:gdLst>
            <a:ahLst/>
            <a:cxnLst/>
            <a:rect l="T0" t="T1" r="T2" b="T3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pl-PL"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" name="Google Shape;13;p2">
            <a:extLst>
              <a:ext uri="{FF2B5EF4-FFF2-40B4-BE49-F238E27FC236}">
                <a16:creationId xmlns:a16="http://schemas.microsoft.com/office/drawing/2014/main" id="{3DC7636E-E86B-EFF8-787F-C3D8917EEB29}"/>
              </a:ext>
            </a:extLst>
          </p:cNvPr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264F8FC-414C-41F3-854D-B4F797F99F2B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98907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tx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rPr lang="pl-PL"/>
              <a:t>Kliknij, aby edytować styl</a:t>
            </a:r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" name="Google Shape;57;p11">
            <a:extLst>
              <a:ext uri="{FF2B5EF4-FFF2-40B4-BE49-F238E27FC236}">
                <a16:creationId xmlns:a16="http://schemas.microsoft.com/office/drawing/2014/main" id="{C9EBBF9B-5594-EEB9-5BC0-443D29FE2685}"/>
              </a:ext>
            </a:extLst>
          </p:cNvPr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9D353EE-0E23-406E-901D-D80631BBE4A9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926946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rgbClr val="EDE3DA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;p3">
            <a:extLst>
              <a:ext uri="{FF2B5EF4-FFF2-40B4-BE49-F238E27FC236}">
                <a16:creationId xmlns:a16="http://schemas.microsoft.com/office/drawing/2014/main" id="{EC98E274-657B-DF10-D322-72C8A01C7D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7625"/>
            <a:ext cx="9144000" cy="4398963"/>
          </a:xfrm>
          <a:custGeom>
            <a:avLst/>
            <a:gdLst>
              <a:gd name="T0" fmla="*/ 0 w 365770"/>
              <a:gd name="T1" fmla="*/ 0 h 175924"/>
              <a:gd name="T2" fmla="*/ 365770 w 365770"/>
              <a:gd name="T3" fmla="*/ 175924 h 175924"/>
            </a:gdLst>
            <a:ahLst/>
            <a:cxnLst/>
            <a:rect l="T0" t="T1" r="T2" b="T3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pl-PL"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3" name="Google Shape;16;p3">
            <a:extLst>
              <a:ext uri="{FF2B5EF4-FFF2-40B4-BE49-F238E27FC236}">
                <a16:creationId xmlns:a16="http://schemas.microsoft.com/office/drawing/2014/main" id="{3EA41B1D-0DAB-589F-3D9B-F73893851E51}"/>
              </a:ext>
            </a:extLst>
          </p:cNvPr>
          <p:cNvSpPr/>
          <p:nvPr/>
        </p:nvSpPr>
        <p:spPr>
          <a:xfrm>
            <a:off x="0" y="0"/>
            <a:ext cx="9144000" cy="4397375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" name="Google Shape;18;p3">
            <a:extLst>
              <a:ext uri="{FF2B5EF4-FFF2-40B4-BE49-F238E27FC236}">
                <a16:creationId xmlns:a16="http://schemas.microsoft.com/office/drawing/2014/main" id="{1A8E0748-0750-14AE-6160-E3F8BDB72D4C}"/>
              </a:ext>
            </a:extLst>
          </p:cNvPr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42EBA02-219E-4286-A189-366CE6563B7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11831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;p4">
            <a:extLst>
              <a:ext uri="{FF2B5EF4-FFF2-40B4-BE49-F238E27FC236}">
                <a16:creationId xmlns:a16="http://schemas.microsoft.com/office/drawing/2014/main" id="{FD0F9B95-79DA-B89C-9AE1-09478C6806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4313238" cy="51435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lIns="91425" tIns="91425" rIns="91425" bIns="91425" anchor="ctr"/>
          <a:lstStyle/>
          <a:p>
            <a:pPr>
              <a:buClr>
                <a:srgbClr val="000000"/>
              </a:buClr>
              <a:buFont typeface="Arial" charset="0"/>
              <a:buNone/>
              <a:defRPr/>
            </a:pPr>
            <a:endParaRPr lang="pl-PL"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3" name="Google Shape;21;p4">
            <a:extLst>
              <a:ext uri="{FF2B5EF4-FFF2-40B4-BE49-F238E27FC236}">
                <a16:creationId xmlns:a16="http://schemas.microsoft.com/office/drawing/2014/main" id="{5F5EA361-092D-3814-9D54-B797E88FE3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450"/>
            <a:ext cx="4313238" cy="4398963"/>
          </a:xfrm>
          <a:custGeom>
            <a:avLst/>
            <a:gdLst>
              <a:gd name="T0" fmla="*/ 0 w 172545"/>
              <a:gd name="T1" fmla="*/ 0 h 175975"/>
              <a:gd name="T2" fmla="*/ 172545 w 172545"/>
              <a:gd name="T3" fmla="*/ 175975 h 175975"/>
            </a:gdLst>
            <a:ahLst/>
            <a:cxnLst/>
            <a:rect l="T0" t="T1" r="T2" b="T3"/>
            <a:pathLst>
              <a:path w="172545" h="175975" extrusionOk="0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pl-PL"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4" name="Google Shape;22;p4">
            <a:extLst>
              <a:ext uri="{FF2B5EF4-FFF2-40B4-BE49-F238E27FC236}">
                <a16:creationId xmlns:a16="http://schemas.microsoft.com/office/drawing/2014/main" id="{D85E8B45-5992-FB60-AA54-A0F9BB446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4316413" cy="4395788"/>
          </a:xfrm>
          <a:custGeom>
            <a:avLst/>
            <a:gdLst>
              <a:gd name="T0" fmla="*/ 0 w 172676"/>
              <a:gd name="T1" fmla="*/ 0 h 175824"/>
              <a:gd name="T2" fmla="*/ 172676 w 172676"/>
              <a:gd name="T3" fmla="*/ 175824 h 175824"/>
            </a:gdLst>
            <a:ahLst/>
            <a:cxnLst/>
            <a:rect l="T0" t="T1" r="T2" b="T3"/>
            <a:pathLst>
              <a:path w="172676" h="175824" extrusionOk="0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pl-PL"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" name="Google Shape;25;p4">
            <a:extLst>
              <a:ext uri="{FF2B5EF4-FFF2-40B4-BE49-F238E27FC236}">
                <a16:creationId xmlns:a16="http://schemas.microsoft.com/office/drawing/2014/main" id="{F96BCCD1-B99F-F65B-7DE2-38E244E06BCB}"/>
              </a:ext>
            </a:extLst>
          </p:cNvPr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C17FE93-9B16-4368-A21C-58D1F6C4311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05161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;p5">
            <a:extLst>
              <a:ext uri="{FF2B5EF4-FFF2-40B4-BE49-F238E27FC236}">
                <a16:creationId xmlns:a16="http://schemas.microsoft.com/office/drawing/2014/main" id="{FBC4C32B-231F-6589-79A9-16E274190A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2763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lIns="91425" tIns="91425" rIns="91425" bIns="91425" anchor="ctr"/>
          <a:lstStyle/>
          <a:p>
            <a:pPr>
              <a:buClr>
                <a:srgbClr val="000000"/>
              </a:buClr>
              <a:buFont typeface="Arial" charset="0"/>
              <a:buNone/>
              <a:defRPr/>
            </a:pPr>
            <a:endParaRPr lang="pl-PL"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2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" name="Google Shape;31;p5">
            <a:extLst>
              <a:ext uri="{FF2B5EF4-FFF2-40B4-BE49-F238E27FC236}">
                <a16:creationId xmlns:a16="http://schemas.microsoft.com/office/drawing/2014/main" id="{81A4523F-0630-0F5F-2122-B4200F04BF43}"/>
              </a:ext>
            </a:extLst>
          </p:cNvPr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8645699-7F9C-4869-A58F-1DC3B4B154D3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953669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3;p6">
            <a:extLst>
              <a:ext uri="{FF2B5EF4-FFF2-40B4-BE49-F238E27FC236}">
                <a16:creationId xmlns:a16="http://schemas.microsoft.com/office/drawing/2014/main" id="{A7218178-BF55-7FAA-7F06-6A8CDBB48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2763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lIns="91425" tIns="91425" rIns="91425" bIns="91425" anchor="ctr"/>
          <a:lstStyle/>
          <a:p>
            <a:pPr>
              <a:buClr>
                <a:srgbClr val="000000"/>
              </a:buClr>
              <a:buFont typeface="Arial" charset="0"/>
              <a:buNone/>
              <a:defRPr/>
            </a:pPr>
            <a:endParaRPr lang="pl-PL"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" name="Google Shape;35;p6">
            <a:extLst>
              <a:ext uri="{FF2B5EF4-FFF2-40B4-BE49-F238E27FC236}">
                <a16:creationId xmlns:a16="http://schemas.microsoft.com/office/drawing/2014/main" id="{C0619E18-32B8-8CA4-E86D-AD88B241FEFA}"/>
              </a:ext>
            </a:extLst>
          </p:cNvPr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46CEBAF-65D6-48EA-8EDE-9A9C0FA9213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23210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7;p7">
            <a:extLst>
              <a:ext uri="{FF2B5EF4-FFF2-40B4-BE49-F238E27FC236}">
                <a16:creationId xmlns:a16="http://schemas.microsoft.com/office/drawing/2014/main" id="{136F1431-CFC6-B0A2-8139-4E7CBF39F1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3763963" cy="51435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lIns="91425" tIns="91425" rIns="91425" bIns="91425" anchor="ctr"/>
          <a:lstStyle/>
          <a:p>
            <a:pPr>
              <a:buClr>
                <a:srgbClr val="000000"/>
              </a:buClr>
              <a:buFont typeface="Arial" charset="0"/>
              <a:buNone/>
              <a:defRPr/>
            </a:pPr>
            <a:endParaRPr lang="pl-PL"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38" name="Google Shape;38;p7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1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3" name="Google Shape;40;p7">
            <a:extLst>
              <a:ext uri="{FF2B5EF4-FFF2-40B4-BE49-F238E27FC236}">
                <a16:creationId xmlns:a16="http://schemas.microsoft.com/office/drawing/2014/main" id="{88B5F067-90AA-7A9C-10AA-8E607867C382}"/>
              </a:ext>
            </a:extLst>
          </p:cNvPr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196E639-AF39-4846-84A1-6C24CDB0814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168892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rgbClr val="EDE3DA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>
            <a:spLocks noGrp="1"/>
          </p:cNvSpPr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" name="Google Shape;43;p8">
            <a:extLst>
              <a:ext uri="{FF2B5EF4-FFF2-40B4-BE49-F238E27FC236}">
                <a16:creationId xmlns:a16="http://schemas.microsoft.com/office/drawing/2014/main" id="{C7003AF3-F759-14D2-9946-B04D951035F6}"/>
              </a:ext>
            </a:extLst>
          </p:cNvPr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5334F4C2-7157-4749-AED2-EFC5ACF9D1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45826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5;p9">
            <a:extLst>
              <a:ext uri="{FF2B5EF4-FFF2-40B4-BE49-F238E27FC236}">
                <a16:creationId xmlns:a16="http://schemas.microsoft.com/office/drawing/2014/main" id="{2B8ED116-CB19-292B-E461-6194963218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4572000" cy="51435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lIns="91425" tIns="91425" rIns="91425" bIns="91425" anchor="ctr"/>
          <a:lstStyle/>
          <a:p>
            <a:pPr>
              <a:buClr>
                <a:srgbClr val="000000"/>
              </a:buClr>
              <a:buFont typeface="Arial" charset="0"/>
              <a:buNone/>
              <a:defRPr/>
            </a:pPr>
            <a:endParaRPr lang="pl-PL"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ubTitle" idx="1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body" idx="2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" name="Google Shape;49;p9">
            <a:extLst>
              <a:ext uri="{FF2B5EF4-FFF2-40B4-BE49-F238E27FC236}">
                <a16:creationId xmlns:a16="http://schemas.microsoft.com/office/drawing/2014/main" id="{8079A5BC-FEE5-2E1C-DDB0-755D1E37AD27}"/>
              </a:ext>
            </a:extLst>
          </p:cNvPr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EDD99C5-473C-4767-9EE2-74EB1300D81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064294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1;p10">
            <a:extLst>
              <a:ext uri="{FF2B5EF4-FFF2-40B4-BE49-F238E27FC236}">
                <a16:creationId xmlns:a16="http://schemas.microsoft.com/office/drawing/2014/main" id="{C334DA2E-ECCE-B193-D978-5F3C180171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68800"/>
            <a:ext cx="9144000" cy="7747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lIns="91425" tIns="91425" rIns="91425" bIns="91425" anchor="ctr"/>
          <a:lstStyle/>
          <a:p>
            <a:pPr>
              <a:buClr>
                <a:srgbClr val="000000"/>
              </a:buClr>
              <a:buFont typeface="Arial" charset="0"/>
              <a:buNone/>
              <a:defRPr/>
            </a:pPr>
            <a:endParaRPr lang="pl-PL"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52" name="Google Shape;52;p10"/>
          <p:cNvSpPr txBox="1">
            <a:spLocks noGrp="1"/>
          </p:cNvSpPr>
          <p:nvPr>
            <p:ph type="body" idx="1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>
            <a:endParaRPr/>
          </a:p>
        </p:txBody>
      </p:sp>
      <p:sp>
        <p:nvSpPr>
          <p:cNvPr id="3" name="Google Shape;53;p10">
            <a:extLst>
              <a:ext uri="{FF2B5EF4-FFF2-40B4-BE49-F238E27FC236}">
                <a16:creationId xmlns:a16="http://schemas.microsoft.com/office/drawing/2014/main" id="{EFE0739E-D178-10CF-0F0D-E9654B5AA630}"/>
              </a:ext>
            </a:extLst>
          </p:cNvPr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7C163E7-C1FB-4C82-8368-55ABCD06F7A2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096145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6;p1">
            <a:extLst>
              <a:ext uri="{FF2B5EF4-FFF2-40B4-BE49-F238E27FC236}">
                <a16:creationId xmlns:a16="http://schemas.microsoft.com/office/drawing/2014/main" id="{9C96BA86-EA28-AC8D-8AA4-FCF6D1F0080C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311150" y="444500"/>
            <a:ext cx="8521700" cy="57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altLang="pl-PL">
              <a:sym typeface="Arial" panose="020B0604020202020204" pitchFamily="34" charset="0"/>
            </a:endParaRPr>
          </a:p>
        </p:txBody>
      </p:sp>
      <p:sp>
        <p:nvSpPr>
          <p:cNvPr id="1027" name="Google Shape;7;p1">
            <a:extLst>
              <a:ext uri="{FF2B5EF4-FFF2-40B4-BE49-F238E27FC236}">
                <a16:creationId xmlns:a16="http://schemas.microsoft.com/office/drawing/2014/main" id="{6CB47C7B-D3C6-0FD2-7543-8DF48C149E50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xfrm>
            <a:off x="311150" y="1152525"/>
            <a:ext cx="85217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altLang="pl-PL">
              <a:sym typeface="Arial" panose="020B0604020202020204" pitchFamily="34" charset="0"/>
            </a:endParaRPr>
          </a:p>
        </p:txBody>
      </p:sp>
      <p:sp>
        <p:nvSpPr>
          <p:cNvPr id="1028" name="Google Shape;8;p1">
            <a:extLst>
              <a:ext uri="{FF2B5EF4-FFF2-40B4-BE49-F238E27FC236}">
                <a16:creationId xmlns:a16="http://schemas.microsoft.com/office/drawing/2014/main" id="{9CD4294F-E69C-E6AB-C005-B8989744CA4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 bwMode="auto">
          <a:xfrm>
            <a:off x="8472488" y="4662488"/>
            <a:ext cx="549275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Font typeface="Arial" panose="020B0604020202020204" pitchFamily="34" charset="0"/>
              <a:buNone/>
              <a:defRPr sz="1000">
                <a:solidFill>
                  <a:srgbClr val="666666"/>
                </a:solidFill>
                <a:latin typeface="Roboto" panose="02000000000000000000" pitchFamily="2" charset="0"/>
                <a:sym typeface="Roboto" panose="02000000000000000000" pitchFamily="2" charset="0"/>
              </a:defRPr>
            </a:lvl1pPr>
          </a:lstStyle>
          <a:p>
            <a:fld id="{4AEA6614-EFD9-4C50-95A8-B7CF85A70F9C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342900" indent="-3429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buChar char="•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marL="742950" lvl="1" indent="-28575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buChar char="–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marL="1143000" lvl="2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buChar char="•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marL="1600200" lvl="3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buChar char="–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marL="2057400" lvl="4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buChar char="»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cke.gov.pl/images/_EGZAMIN_MATURALNY_OD_2023/komunikaty/2026_2027/20260820_E8_EM_Komunikat_o_harmonogramie_2027_fin.pdf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ziu.gov.pl/zdajacy/wnioski/wglad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serwis.oke.gda.pl/wglady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ziu.gov.pl/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ziu.gov.pl/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cke.gov.pl/images/_EGZAMIN_MATURALNY_OD_2023/komunikaty/2026_2027/20260820_EM_Komunikat_o_dostosowaniach_2027_fin.pdf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cke.gov.pl/images/_EGZAMIN_MATURALNY_OD_2023/komunikaty/2026_2027/20260820_E8_EM_Komunikat_o_przyborach_2027_fin.pdf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cke.gov.pl/egzamin-maturalny/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cke.gov.pl/egzamin-maturalny/egzamin-maturalny-w-formule-2023/informatory/" TargetMode="External"/><Relationship Id="rId5" Type="http://schemas.openxmlformats.org/officeDocument/2006/relationships/hyperlink" Target="https://lo10.edu.gdansk.pl/pl" TargetMode="External"/><Relationship Id="rId4" Type="http://schemas.openxmlformats.org/officeDocument/2006/relationships/hyperlink" Target="https://www.oke.gda.pl/arch/index.php?page=egzamin-maturalny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.ac.uk/studying/international/european-union-undergraduate-entry-requirements/m-s/poland" TargetMode="External"/><Relationship Id="rId2" Type="http://schemas.openxmlformats.org/officeDocument/2006/relationships/hyperlink" Target="https://ug.edu.pl/kandydaci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v.pl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Google Shape;64;p13">
            <a:extLst>
              <a:ext uri="{FF2B5EF4-FFF2-40B4-BE49-F238E27FC236}">
                <a16:creationId xmlns:a16="http://schemas.microsoft.com/office/drawing/2014/main" id="{7A442341-194A-69F0-BEAD-0905765E7F3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11150" y="539750"/>
            <a:ext cx="8521700" cy="128270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Merriweather" panose="00000500000000000000" pitchFamily="2" charset="0"/>
              <a:buNone/>
            </a:pPr>
            <a:r>
              <a:rPr lang="pl-PL" altLang="pl-PL" sz="4800" dirty="0">
                <a:solidFill>
                  <a:schemeClr val="accent1"/>
                </a:solidFill>
                <a:latin typeface="Merriweather"/>
                <a:sym typeface="Merriweather" panose="00000500000000000000" pitchFamily="2" charset="0"/>
              </a:rPr>
              <a:t>Matura </a:t>
            </a:r>
            <a:r>
              <a:rPr lang="pl-PL" altLang="pl-PL" sz="4800" dirty="0">
                <a:solidFill>
                  <a:schemeClr val="tx1"/>
                </a:solidFill>
                <a:latin typeface="Merriweather"/>
                <a:sym typeface="Merriweather" panose="00000500000000000000" pitchFamily="2" charset="0"/>
              </a:rPr>
              <a:t>2027</a:t>
            </a:r>
            <a:endParaRPr lang="pl-PL" altLang="pl-PL" sz="4800" dirty="0">
              <a:solidFill>
                <a:schemeClr val="tx1"/>
              </a:solidFill>
              <a:latin typeface="Merriweather" panose="00000500000000000000" pitchFamily="2" charset="0"/>
              <a:cs typeface="Arial" panose="020B0604020202020204" pitchFamily="34" charset="0"/>
              <a:sym typeface="Merriweather" panose="00000500000000000000" pitchFamily="2" charset="0"/>
            </a:endParaRPr>
          </a:p>
        </p:txBody>
      </p:sp>
      <p:sp>
        <p:nvSpPr>
          <p:cNvPr id="12291" name="Google Shape;65;p13">
            <a:extLst>
              <a:ext uri="{FF2B5EF4-FFF2-40B4-BE49-F238E27FC236}">
                <a16:creationId xmlns:a16="http://schemas.microsoft.com/office/drawing/2014/main" id="{AD7FEA33-9713-793D-5AE3-33479639BCC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11150" y="1878013"/>
            <a:ext cx="4243388" cy="738187"/>
          </a:xfrm>
        </p:spPr>
        <p:txBody>
          <a:bodyPr/>
          <a:lstStyle/>
          <a:p>
            <a:pPr marL="0" indent="0" algn="ctr" eaLnBrk="1" hangingPunct="1">
              <a:spcBef>
                <a:spcPct val="0"/>
              </a:spcBef>
              <a:spcAft>
                <a:spcPct val="0"/>
              </a:spcAft>
              <a:buClr>
                <a:srgbClr val="626B73"/>
              </a:buClr>
              <a:buFont typeface="Roboto" panose="02000000000000000000" pitchFamily="2" charset="0"/>
              <a:buNone/>
            </a:pPr>
            <a:r>
              <a:rPr lang="pl-PL" altLang="pl-PL" sz="2400" b="1" dirty="0">
                <a:solidFill>
                  <a:srgbClr val="626B73"/>
                </a:solidFill>
                <a:latin typeface="Roboto" panose="02000000000000000000" pitchFamily="2" charset="0"/>
                <a:cs typeface="Arial" panose="020B0604020202020204" pitchFamily="34" charset="0"/>
                <a:sym typeface="Roboto" panose="02000000000000000000" pitchFamily="2" charset="0"/>
              </a:rPr>
              <a:t>X Liceum Ogólnokształcące Dwujęzyczne im. Lecha  Bądkowskiego w Gdańsku</a:t>
            </a:r>
          </a:p>
        </p:txBody>
      </p:sp>
      <p:pic>
        <p:nvPicPr>
          <p:cNvPr id="12292" name="Google Shape;66;p13">
            <a:extLst>
              <a:ext uri="{FF2B5EF4-FFF2-40B4-BE49-F238E27FC236}">
                <a16:creationId xmlns:a16="http://schemas.microsoft.com/office/drawing/2014/main" id="{7B5CDEEE-7D43-A70A-CFF4-4AF86CDC8559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6838" y="2921000"/>
            <a:ext cx="3967162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Google Shape;67;p13">
            <a:extLst>
              <a:ext uri="{FF2B5EF4-FFF2-40B4-BE49-F238E27FC236}">
                <a16:creationId xmlns:a16="http://schemas.microsoft.com/office/drawing/2014/main" id="{EAA1CFE5-7428-16BF-A988-2E47E2C73D80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869" y="-190500"/>
            <a:ext cx="3213100" cy="241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Google Shape;102;p19">
            <a:extLst>
              <a:ext uri="{FF2B5EF4-FFF2-40B4-BE49-F238E27FC236}">
                <a16:creationId xmlns:a16="http://schemas.microsoft.com/office/drawing/2014/main" id="{A2C90B5D-8211-B6FD-04CB-5832400BB20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150" y="501650"/>
            <a:ext cx="3706813" cy="250825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r>
              <a:rPr lang="pl-PL" altLang="pl-PL" sz="32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Do jakich egzaminów trzeba przystąpić?</a:t>
            </a:r>
          </a:p>
        </p:txBody>
      </p:sp>
      <p:sp>
        <p:nvSpPr>
          <p:cNvPr id="21507" name="Google Shape;103;p19">
            <a:extLst>
              <a:ext uri="{FF2B5EF4-FFF2-40B4-BE49-F238E27FC236}">
                <a16:creationId xmlns:a16="http://schemas.microsoft.com/office/drawing/2014/main" id="{C760467F-D93A-C27C-4318-5EB6113B208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462529" y="-96592"/>
            <a:ext cx="4488287" cy="5100034"/>
          </a:xfrm>
        </p:spPr>
        <p:txBody>
          <a:bodyPr/>
          <a:lstStyle/>
          <a:p>
            <a:pPr marL="0" indent="0" algn="ctr" eaLnBrk="1" hangingPunct="1"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sz="2000" b="1" dirty="0">
                <a:solidFill>
                  <a:srgbClr val="080808"/>
                </a:solidFill>
                <a:latin typeface="Times New Roman"/>
                <a:sym typeface="Roboto" panose="02000000000000000000" pitchFamily="2" charset="0"/>
              </a:rPr>
              <a:t>Obowiązkowe egzaminy w części pisemnej: </a:t>
            </a:r>
          </a:p>
          <a:p>
            <a:pPr marL="342900" indent="-342900" eaLnBrk="1" hangingPunct="1"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  <a:buFont typeface="+mj-lt"/>
              <a:buAutoNum type="arabicPeriod"/>
            </a:pPr>
            <a:r>
              <a:rPr lang="pl-PL" altLang="pl-PL" dirty="0">
                <a:solidFill>
                  <a:srgbClr val="080808"/>
                </a:solidFill>
                <a:latin typeface="Times New Roman"/>
                <a:sym typeface="Roboto" panose="02000000000000000000" pitchFamily="2" charset="0"/>
              </a:rPr>
              <a:t>egzamin z języka polskiego (na poziomie podstawowym);</a:t>
            </a:r>
          </a:p>
          <a:p>
            <a:pPr marL="342900" indent="-342900" eaLnBrk="1" hangingPunct="1"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  <a:buFont typeface="+mj-lt"/>
              <a:buAutoNum type="arabicPeriod"/>
            </a:pPr>
            <a:r>
              <a:rPr lang="pl-PL" altLang="pl-PL" dirty="0">
                <a:solidFill>
                  <a:srgbClr val="080808"/>
                </a:solidFill>
                <a:latin typeface="Times New Roman"/>
                <a:sym typeface="Roboto" panose="02000000000000000000" pitchFamily="2" charset="0"/>
              </a:rPr>
              <a:t>egzamin z matematyki (na poziomie podstawowym);</a:t>
            </a:r>
            <a:endParaRPr lang="pl-PL" altLang="pl-PL" dirty="0">
              <a:solidFill>
                <a:srgbClr val="080808"/>
              </a:solidFill>
              <a:latin typeface="Times New Roman"/>
            </a:endParaRPr>
          </a:p>
          <a:p>
            <a:pPr marL="342900" indent="-342900" eaLnBrk="1" hangingPunct="1"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  <a:buFont typeface="+mj-lt"/>
              <a:buAutoNum type="arabicPeriod"/>
            </a:pPr>
            <a:r>
              <a:rPr lang="pl-PL" altLang="pl-PL" dirty="0">
                <a:solidFill>
                  <a:srgbClr val="080808"/>
                </a:solidFill>
                <a:latin typeface="Times New Roman"/>
                <a:sym typeface="Roboto" panose="02000000000000000000" pitchFamily="2" charset="0"/>
              </a:rPr>
              <a:t>egzamin z języka obcego nowożytnego (na poziomie podstawowym);</a:t>
            </a:r>
          </a:p>
          <a:p>
            <a:pPr marL="342900" indent="-342900" eaLnBrk="1" hangingPunct="1"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  <a:buFont typeface="+mj-lt"/>
              <a:buAutoNum type="arabicPeriod"/>
            </a:pPr>
            <a:r>
              <a:rPr lang="pl-PL" dirty="0">
                <a:solidFill>
                  <a:srgbClr val="080808"/>
                </a:solidFill>
                <a:latin typeface="Times New Roman"/>
              </a:rPr>
              <a:t>egzamin z wybranego przedmiotu dodatkowego (na poziomie rozszerzonym), przy czym </a:t>
            </a:r>
            <a:r>
              <a:rPr lang="pl-PL" b="1" dirty="0">
                <a:solidFill>
                  <a:srgbClr val="080808"/>
                </a:solidFill>
                <a:latin typeface="Times New Roman"/>
              </a:rPr>
              <a:t>absolwent szkoły lub oddziału dwujęzycznego ma obowiązek</a:t>
            </a:r>
            <a:r>
              <a:rPr lang="pl-PL" dirty="0">
                <a:solidFill>
                  <a:srgbClr val="080808"/>
                </a:solidFill>
                <a:latin typeface="Times New Roman"/>
              </a:rPr>
              <a:t> przystąpić do egzaminu z języka obcego nowożytnego na poziomie dwujęzycznym;</a:t>
            </a:r>
          </a:p>
          <a:p>
            <a:pPr marL="342900" indent="-342900" eaLnBrk="1" hangingPunct="1"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  <a:buFont typeface="+mj-lt"/>
              <a:buAutoNum type="arabicPeriod"/>
            </a:pPr>
            <a:r>
              <a:rPr lang="pl-PL" dirty="0">
                <a:solidFill>
                  <a:srgbClr val="080808"/>
                </a:solidFill>
                <a:latin typeface="Times New Roman"/>
              </a:rPr>
              <a:t>dwóch egzaminów w </a:t>
            </a:r>
            <a:r>
              <a:rPr lang="pl-PL" b="1" dirty="0">
                <a:solidFill>
                  <a:srgbClr val="080808"/>
                </a:solidFill>
                <a:latin typeface="Times New Roman"/>
              </a:rPr>
              <a:t>części ustnej</a:t>
            </a:r>
            <a:r>
              <a:rPr lang="pl-PL" dirty="0">
                <a:solidFill>
                  <a:srgbClr val="080808"/>
                </a:solidFill>
                <a:latin typeface="Times New Roman"/>
              </a:rPr>
              <a:t>, tj. język polski oraz język obcy nowożytny (bez określenia poziomu).</a:t>
            </a:r>
            <a:endParaRPr lang="pl-PL" dirty="0">
              <a:solidFill>
                <a:srgbClr val="080808"/>
              </a:solidFill>
              <a:latin typeface="Times New Roman"/>
              <a:cs typeface="Arial" panose="020B0604020202020204" pitchFamily="34" charset="0"/>
            </a:endParaRPr>
          </a:p>
          <a:p>
            <a:pPr marL="0" indent="0">
              <a:spcBef>
                <a:spcPts val="1600"/>
              </a:spcBef>
              <a:spcAft>
                <a:spcPts val="1600"/>
              </a:spcAft>
              <a:buNone/>
            </a:pPr>
            <a:endParaRPr lang="pl-PL" sz="1600" dirty="0">
              <a:solidFill>
                <a:srgbClr val="40404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14999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lang="pl-PL" altLang="pl-PL" sz="1600" dirty="0">
              <a:solidFill>
                <a:srgbClr val="080808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Google Shape;108;p20">
            <a:extLst>
              <a:ext uri="{FF2B5EF4-FFF2-40B4-BE49-F238E27FC236}">
                <a16:creationId xmlns:a16="http://schemas.microsoft.com/office/drawing/2014/main" id="{6DE460DE-BAC5-8ED5-732C-A226BDC54E4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9225" y="107950"/>
            <a:ext cx="3957638" cy="392430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br>
              <a:rPr lang="pl-PL" altLang="pl-PL" sz="32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</a:br>
            <a:r>
              <a:rPr lang="pl-PL" altLang="pl-PL" sz="28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Jakie warunki należy spełnić, aby zdać egzamin maturalny </a:t>
            </a:r>
            <a:br>
              <a:rPr lang="pl-PL" altLang="pl-PL" sz="28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</a:br>
            <a:r>
              <a:rPr lang="pl-PL" altLang="pl-PL" sz="28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i otrzymać świadectwo maturalne?</a:t>
            </a:r>
            <a:endParaRPr lang="pl-PL" altLang="pl-PL" sz="3200">
              <a:solidFill>
                <a:srgbClr val="FFFFFF"/>
              </a:solidFill>
              <a:latin typeface="Merriweather" panose="00000500000000000000" pitchFamily="2" charset="0"/>
              <a:cs typeface="Arial" panose="020B0604020202020204" pitchFamily="34" charset="0"/>
              <a:sym typeface="Merriweather" panose="00000500000000000000" pitchFamily="2" charset="0"/>
            </a:endParaRPr>
          </a:p>
        </p:txBody>
      </p:sp>
      <p:sp>
        <p:nvSpPr>
          <p:cNvPr id="22531" name="Google Shape;109;p20">
            <a:extLst>
              <a:ext uri="{FF2B5EF4-FFF2-40B4-BE49-F238E27FC236}">
                <a16:creationId xmlns:a16="http://schemas.microsoft.com/office/drawing/2014/main" id="{06AFB6B9-B311-DF64-C814-AFC61C913F6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381500" y="409575"/>
            <a:ext cx="4762500" cy="4189413"/>
          </a:xfrm>
        </p:spPr>
        <p:txBody>
          <a:bodyPr/>
          <a:lstStyle/>
          <a:p>
            <a:pPr marL="0" indent="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sz="1800" b="1" dirty="0">
                <a:solidFill>
                  <a:srgbClr val="080808"/>
                </a:solidFill>
                <a:latin typeface="Times New Roman"/>
                <a:sym typeface="Roboto" panose="02000000000000000000" pitchFamily="2" charset="0"/>
              </a:rPr>
              <a:t>Aby otrzymać świadectwo, należy: </a:t>
            </a:r>
          </a:p>
          <a:p>
            <a:pPr marL="342900" indent="-342900" eaLnBrk="1" hangingPunct="1">
              <a:buClr>
                <a:srgbClr val="666666"/>
              </a:buClr>
              <a:buAutoNum type="arabicPeriod"/>
            </a:pPr>
            <a:r>
              <a:rPr lang="pl-PL" dirty="0">
                <a:solidFill>
                  <a:srgbClr val="080808"/>
                </a:solidFill>
                <a:latin typeface="Times New Roman"/>
                <a:sym typeface="Roboto" panose="02000000000000000000" pitchFamily="2" charset="0"/>
              </a:rPr>
              <a:t>przystąpić do wszystkich wymaganych prawem egzaminów z przedmiotów obowiązkowych w części ustnej, tj. języka polskiego i języka obcego, oraz w części pisemnej, tj. języka polskiego, matematyki, języka obcego nowożytnego</a:t>
            </a:r>
            <a:r>
              <a:rPr lang="pl-PL" dirty="0">
                <a:solidFill>
                  <a:srgbClr val="080808"/>
                </a:solidFill>
                <a:latin typeface="Times New Roman"/>
              </a:rPr>
              <a:t> </a:t>
            </a:r>
            <a:r>
              <a:rPr lang="pl-PL" dirty="0">
                <a:solidFill>
                  <a:srgbClr val="080808"/>
                </a:solidFill>
                <a:latin typeface="Times New Roman"/>
                <a:sym typeface="Roboto" panose="02000000000000000000" pitchFamily="2" charset="0"/>
              </a:rPr>
              <a:t>oraz uzyskać co najmniej 30% punktów        z egzaminu z każdego przedmiotu obowiązkowego ‎w części ustnej oraz w części pisemnej;</a:t>
            </a:r>
          </a:p>
          <a:p>
            <a:pPr marL="342900" indent="-342900" algn="just" eaLnBrk="1" hangingPunct="1">
              <a:buClr>
                <a:srgbClr val="666666"/>
              </a:buClr>
              <a:buAutoNum type="arabicPeriod"/>
            </a:pPr>
            <a:endParaRPr lang="pl-PL" dirty="0">
              <a:solidFill>
                <a:srgbClr val="080808"/>
              </a:solidFill>
              <a:latin typeface="Times New Roman"/>
              <a:sym typeface="Roboto" panose="02000000000000000000" pitchFamily="2" charset="0"/>
            </a:endParaRPr>
          </a:p>
          <a:p>
            <a:pPr marL="342900" indent="-342900" eaLnBrk="1" hangingPunct="1">
              <a:buClr>
                <a:srgbClr val="666666"/>
              </a:buClr>
              <a:buAutoNum type="arabicPeriod"/>
            </a:pPr>
            <a:r>
              <a:rPr lang="pl-PL" dirty="0">
                <a:solidFill>
                  <a:srgbClr val="080808"/>
                </a:solidFill>
                <a:latin typeface="Times New Roman"/>
                <a:sym typeface="Roboto" panose="02000000000000000000" pitchFamily="2" charset="0"/>
              </a:rPr>
              <a:t>przystąpić do egzaminu z wybranego przedmiotu dodatkowego na poziomie rozszerzonym oraz                   w przypadku języka angielskiego na poziomie dwujęzycznym w części pisemnej.</a:t>
            </a:r>
          </a:p>
          <a:p>
            <a:pPr marL="342900" indent="-342900" algn="just" eaLnBrk="1" hangingPunct="1">
              <a:buClr>
                <a:srgbClr val="666666"/>
              </a:buClr>
              <a:buAutoNum type="arabicPeriod"/>
            </a:pPr>
            <a:endParaRPr lang="pl-PL" dirty="0">
              <a:solidFill>
                <a:srgbClr val="080808"/>
              </a:solidFill>
              <a:latin typeface="Times New Roman"/>
            </a:endParaRPr>
          </a:p>
          <a:p>
            <a:pPr marL="0" indent="0" algn="just">
              <a:lnSpc>
                <a:spcPct val="150000"/>
              </a:lnSpc>
              <a:spcBef>
                <a:spcPts val="1600"/>
              </a:spcBef>
              <a:spcAft>
                <a:spcPct val="0"/>
              </a:spcAft>
              <a:buFont typeface="Roboto" panose="02000000000000000000" pitchFamily="2" charset="0"/>
              <a:buNone/>
            </a:pPr>
            <a:endParaRPr lang="pl-PL" altLang="pl-PL" sz="1800" dirty="0">
              <a:solidFill>
                <a:srgbClr val="080808"/>
              </a:solidFill>
              <a:latin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Google Shape;120;p22">
            <a:extLst>
              <a:ext uri="{FF2B5EF4-FFF2-40B4-BE49-F238E27FC236}">
                <a16:creationId xmlns:a16="http://schemas.microsoft.com/office/drawing/2014/main" id="{539D708C-D668-6E06-4947-2E4D81AABF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0188" y="501650"/>
            <a:ext cx="3787775" cy="250825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r>
              <a:rPr lang="pl-PL" altLang="pl-PL" sz="3200" dirty="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Jakie przedmioty absolwent zdaje obowiązkowo?</a:t>
            </a:r>
            <a:br>
              <a:rPr lang="pl-PL" altLang="pl-PL" sz="3200" dirty="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</a:br>
            <a:endParaRPr lang="pl-PL" altLang="pl-PL" sz="2800" dirty="0">
              <a:solidFill>
                <a:srgbClr val="FFFFFF"/>
              </a:solidFill>
              <a:latin typeface="Merriweather" panose="00000500000000000000" pitchFamily="2" charset="0"/>
              <a:cs typeface="Arial" panose="020B0604020202020204" pitchFamily="34" charset="0"/>
              <a:sym typeface="Merriweather" panose="00000500000000000000" pitchFamily="2" charset="0"/>
            </a:endParaRPr>
          </a:p>
        </p:txBody>
      </p:sp>
      <p:sp>
        <p:nvSpPr>
          <p:cNvPr id="23555" name="Google Shape;121;p22">
            <a:extLst>
              <a:ext uri="{FF2B5EF4-FFF2-40B4-BE49-F238E27FC236}">
                <a16:creationId xmlns:a16="http://schemas.microsoft.com/office/drawing/2014/main" id="{669AAB9C-069A-F505-2F5F-15BB522CE5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746625" y="0"/>
            <a:ext cx="4167188" cy="4913290"/>
          </a:xfrm>
        </p:spPr>
        <p:txBody>
          <a:bodyPr/>
          <a:lstStyle/>
          <a:p>
            <a:pPr marL="0" indent="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sz="1600" b="1" dirty="0">
                <a:solidFill>
                  <a:srgbClr val="080808"/>
                </a:solidFill>
                <a:latin typeface="Times New Roman"/>
                <a:sym typeface="Roboto" panose="02000000000000000000" pitchFamily="2" charset="0"/>
              </a:rPr>
              <a:t>W części pisemnej:</a:t>
            </a:r>
          </a:p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+mj-lt"/>
              <a:buAutoNum type="arabicPeriod"/>
            </a:pPr>
            <a:r>
              <a:rPr lang="pl-PL" altLang="pl-PL" b="1" dirty="0">
                <a:solidFill>
                  <a:srgbClr val="080808"/>
                </a:solidFill>
                <a:latin typeface="Times New Roman"/>
                <a:sym typeface="Roboto" panose="02000000000000000000" pitchFamily="2" charset="0"/>
              </a:rPr>
              <a:t>egzaminy na poziomie podstawowym z</a:t>
            </a:r>
            <a:r>
              <a:rPr lang="pl-PL" altLang="pl-PL" dirty="0">
                <a:solidFill>
                  <a:srgbClr val="080808"/>
                </a:solidFill>
                <a:latin typeface="Times New Roman"/>
                <a:sym typeface="Roboto" panose="02000000000000000000" pitchFamily="2" charset="0"/>
              </a:rPr>
              <a:t> </a:t>
            </a:r>
            <a:r>
              <a:rPr lang="pl-PL" altLang="pl-PL" b="1" dirty="0">
                <a:solidFill>
                  <a:srgbClr val="080808"/>
                </a:solidFill>
                <a:latin typeface="Times New Roman"/>
                <a:sym typeface="Roboto" panose="02000000000000000000" pitchFamily="2" charset="0"/>
              </a:rPr>
              <a:t>następujących przedmiotów:</a:t>
            </a:r>
            <a:r>
              <a:rPr lang="pl-PL" altLang="pl-PL" dirty="0">
                <a:solidFill>
                  <a:srgbClr val="080808"/>
                </a:solidFill>
                <a:latin typeface="Times New Roman"/>
                <a:sym typeface="Roboto" panose="02000000000000000000" pitchFamily="2" charset="0"/>
              </a:rPr>
              <a:t> </a:t>
            </a:r>
            <a:endParaRPr lang="pl-PL" altLang="pl-PL" dirty="0">
              <a:solidFill>
                <a:srgbClr val="080808"/>
              </a:solidFill>
              <a:latin typeface="Times New Roman"/>
            </a:endParaRPr>
          </a:p>
          <a:p>
            <a:pPr marL="0" indent="0" algn="just" eaLnBrk="1" hangingPunct="1"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dirty="0">
                <a:solidFill>
                  <a:srgbClr val="080808"/>
                </a:solidFill>
                <a:latin typeface="Times New Roman"/>
                <a:sym typeface="Roboto" panose="02000000000000000000" pitchFamily="2" charset="0"/>
              </a:rPr>
              <a:t>a. język polski;</a:t>
            </a:r>
            <a:endParaRPr lang="pl-PL" altLang="pl-PL" dirty="0">
              <a:solidFill>
                <a:srgbClr val="080808"/>
              </a:solidFill>
              <a:latin typeface="Times New Roman"/>
            </a:endParaRPr>
          </a:p>
          <a:p>
            <a:pPr marL="0" indent="0" algn="just" eaLnBrk="1" hangingPunct="1"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dirty="0">
                <a:solidFill>
                  <a:srgbClr val="080808"/>
                </a:solidFill>
                <a:latin typeface="Times New Roman"/>
                <a:sym typeface="Roboto" panose="02000000000000000000" pitchFamily="2" charset="0"/>
              </a:rPr>
              <a:t>b. matematyka;</a:t>
            </a:r>
            <a:endParaRPr lang="pl-PL" altLang="pl-PL" dirty="0">
              <a:solidFill>
                <a:srgbClr val="080808"/>
              </a:solidFill>
              <a:latin typeface="Times New Roman"/>
            </a:endParaRPr>
          </a:p>
          <a:p>
            <a:pPr marL="0" indent="0" algn="just" eaLnBrk="1" hangingPunct="1"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dirty="0">
                <a:solidFill>
                  <a:srgbClr val="080808"/>
                </a:solidFill>
                <a:latin typeface="Times New Roman"/>
                <a:sym typeface="Roboto" panose="02000000000000000000" pitchFamily="2" charset="0"/>
              </a:rPr>
              <a:t>c. język obcy nowożytny;</a:t>
            </a:r>
            <a:endParaRPr lang="pl-PL" altLang="pl-PL" dirty="0">
              <a:solidFill>
                <a:srgbClr val="080808"/>
              </a:solidFill>
              <a:latin typeface="Times New Roman"/>
            </a:endParaRPr>
          </a:p>
          <a:p>
            <a:pPr marL="342900" indent="-342900" eaLnBrk="1" hangingPunct="1"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  <a:buFont typeface="+mj-lt"/>
              <a:buAutoNum type="arabicPeriod" startAt="2"/>
            </a:pPr>
            <a:r>
              <a:rPr lang="pl-PL" altLang="pl-PL" b="1" dirty="0">
                <a:solidFill>
                  <a:srgbClr val="080808"/>
                </a:solidFill>
                <a:latin typeface="Times New Roman"/>
                <a:sym typeface="Roboto" panose="02000000000000000000" pitchFamily="2" charset="0"/>
              </a:rPr>
              <a:t>egzamin </a:t>
            </a:r>
            <a:r>
              <a:rPr lang="pl-PL" altLang="pl-PL" b="1" dirty="0">
                <a:solidFill>
                  <a:schemeClr val="tx1"/>
                </a:solidFill>
                <a:latin typeface="Times New Roman"/>
                <a:sym typeface="Roboto" panose="02000000000000000000" pitchFamily="2" charset="0"/>
              </a:rPr>
              <a:t>z </a:t>
            </a:r>
            <a:r>
              <a:rPr lang="pl-PL" altLang="pl-PL" b="1" dirty="0">
                <a:solidFill>
                  <a:srgbClr val="080808"/>
                </a:solidFill>
                <a:latin typeface="Times New Roman"/>
                <a:sym typeface="Roboto" panose="02000000000000000000" pitchFamily="2" charset="0"/>
              </a:rPr>
              <a:t>języka obcego nowożytnego na poziomie dwujęzycznym jako przedmiotu dodatkowego obowiązkowego.</a:t>
            </a:r>
          </a:p>
          <a:p>
            <a:pPr marL="0" indent="0" algn="ctr" eaLnBrk="1" hangingPunct="1"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sz="18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Sesja pisemna egzaminacyjna trwa</a:t>
            </a:r>
          </a:p>
          <a:p>
            <a:pPr marL="0" indent="0" algn="ctr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sz="1800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od 4 do 24 maja 2027 roku</a:t>
            </a:r>
          </a:p>
          <a:p>
            <a:pPr marL="0" indent="0" algn="just" eaLnBrk="1" hangingPunct="1">
              <a:lnSpc>
                <a:spcPct val="150000"/>
              </a:lnSpc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endParaRPr lang="pl-PL" altLang="pl-PL" b="1" dirty="0">
              <a:solidFill>
                <a:srgbClr val="080808"/>
              </a:solidFill>
              <a:latin typeface="Times New Roman"/>
              <a:sym typeface="Roboto" panose="02000000000000000000" pitchFamily="2" charset="0"/>
            </a:endParaRPr>
          </a:p>
          <a:p>
            <a:pPr marL="0" indent="0" algn="just">
              <a:lnSpc>
                <a:spcPct val="150000"/>
              </a:lnSpc>
              <a:spcBef>
                <a:spcPts val="1600"/>
              </a:spcBef>
              <a:spcAft>
                <a:spcPct val="0"/>
              </a:spcAft>
              <a:buFont typeface="Roboto" panose="02000000000000000000" pitchFamily="2" charset="0"/>
              <a:buNone/>
            </a:pPr>
            <a:endParaRPr lang="pl-PL" altLang="pl-PL" sz="1600" b="1" dirty="0">
              <a:solidFill>
                <a:srgbClr val="080808"/>
              </a:solidFill>
              <a:latin typeface="Times New Roman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endParaRPr lang="pl-PL" altLang="pl-PL" dirty="0">
              <a:solidFill>
                <a:srgbClr val="666666"/>
              </a:solidFill>
              <a:latin typeface="Roboto" panose="02000000000000000000" pitchFamily="2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666666"/>
              </a:buClr>
              <a:buNone/>
            </a:pPr>
            <a:endParaRPr lang="pl-PL" altLang="pl-PL" dirty="0">
              <a:solidFill>
                <a:srgbClr val="666666"/>
              </a:solidFill>
              <a:latin typeface="Roboto" panose="02000000000000000000" pitchFamily="2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Google Shape;120;p22">
            <a:extLst>
              <a:ext uri="{FF2B5EF4-FFF2-40B4-BE49-F238E27FC236}">
                <a16:creationId xmlns:a16="http://schemas.microsoft.com/office/drawing/2014/main" id="{539D708C-D668-6E06-4947-2E4D81AABF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0188" y="501650"/>
            <a:ext cx="3787775" cy="250825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r>
              <a:rPr lang="pl-PL" altLang="pl-PL" sz="3200" dirty="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Jakie przedmioty absolwent zdaje obowiązkowo?</a:t>
            </a:r>
            <a:br>
              <a:rPr lang="pl-PL" altLang="pl-PL" sz="3200" dirty="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</a:br>
            <a:endParaRPr lang="pl-PL" altLang="pl-PL" sz="2800" dirty="0">
              <a:solidFill>
                <a:srgbClr val="FFFFFF"/>
              </a:solidFill>
              <a:latin typeface="Merriweather" panose="00000500000000000000" pitchFamily="2" charset="0"/>
              <a:cs typeface="Arial" panose="020B0604020202020204" pitchFamily="34" charset="0"/>
              <a:sym typeface="Merriweather" panose="00000500000000000000" pitchFamily="2" charset="0"/>
            </a:endParaRPr>
          </a:p>
        </p:txBody>
      </p:sp>
      <p:sp>
        <p:nvSpPr>
          <p:cNvPr id="23555" name="Google Shape;121;p22">
            <a:extLst>
              <a:ext uri="{FF2B5EF4-FFF2-40B4-BE49-F238E27FC236}">
                <a16:creationId xmlns:a16="http://schemas.microsoft.com/office/drawing/2014/main" id="{669AAB9C-069A-F505-2F5F-15BB522CE5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746625" y="255588"/>
            <a:ext cx="4167188" cy="4097337"/>
          </a:xfrm>
        </p:spPr>
        <p:txBody>
          <a:bodyPr/>
          <a:lstStyle/>
          <a:p>
            <a:pPr marL="0" indent="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sz="1600" b="1" dirty="0">
                <a:solidFill>
                  <a:srgbClr val="080808"/>
                </a:solidFill>
                <a:latin typeface="Times New Roman"/>
                <a:sym typeface="Roboto" panose="02000000000000000000" pitchFamily="2" charset="0"/>
              </a:rPr>
              <a:t>W części ustnej:</a:t>
            </a:r>
          </a:p>
          <a:p>
            <a:pPr marL="342900" indent="-34290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 typeface="+mj-lt"/>
              <a:buAutoNum type="alphaLcPeriod"/>
            </a:pPr>
            <a:r>
              <a:rPr lang="pl-PL" altLang="pl-PL" sz="1600" dirty="0">
                <a:solidFill>
                  <a:srgbClr val="080808"/>
                </a:solidFill>
                <a:latin typeface="Times New Roman"/>
                <a:sym typeface="Roboto" panose="02000000000000000000" pitchFamily="2" charset="0"/>
              </a:rPr>
              <a:t>język polski – bez określenia poziomu;</a:t>
            </a:r>
          </a:p>
          <a:p>
            <a:pPr marL="342900" indent="-342900"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</a:pPr>
            <a:r>
              <a:rPr lang="pl-PL" altLang="pl-PL" sz="1600" dirty="0">
                <a:solidFill>
                  <a:srgbClr val="080808"/>
                </a:solidFill>
                <a:latin typeface="Times New Roman"/>
                <a:sym typeface="Roboto" panose="02000000000000000000" pitchFamily="2" charset="0"/>
              </a:rPr>
              <a:t>język obcy nowożytny.</a:t>
            </a:r>
          </a:p>
          <a:p>
            <a:pPr marL="0" indent="0"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pl-PL" altLang="pl-PL" sz="1600" dirty="0">
              <a:solidFill>
                <a:srgbClr val="080808"/>
              </a:solidFill>
              <a:latin typeface="Times New Roman"/>
              <a:sym typeface="Roboto" panose="02000000000000000000" pitchFamily="2" charset="0"/>
            </a:endParaRPr>
          </a:p>
          <a:p>
            <a:pPr marL="0" indent="0"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pl-PL" altLang="pl-PL" sz="1600" dirty="0">
              <a:solidFill>
                <a:srgbClr val="080808"/>
              </a:solidFill>
              <a:latin typeface="Times New Roman"/>
              <a:sym typeface="Roboto" panose="02000000000000000000" pitchFamily="2" charset="0"/>
            </a:endParaRPr>
          </a:p>
          <a:p>
            <a:pPr marL="0" indent="0"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pl-PL" altLang="pl-PL" sz="1600" dirty="0">
                <a:solidFill>
                  <a:schemeClr val="accent1">
                    <a:lumMod val="90000"/>
                    <a:lumOff val="10000"/>
                  </a:schemeClr>
                </a:solidFill>
                <a:latin typeface="Times New Roman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https://cke.gov.pl/images/_EGZAMIN_MATURALNY_OD_2023/komunikaty/2026_2027/20260820_E8_EM_Komunikat_o_harmonogramie_2027_fin.pdf</a:t>
            </a:r>
            <a:endParaRPr lang="pl-PL" altLang="pl-PL" sz="1600" dirty="0">
              <a:solidFill>
                <a:schemeClr val="accent1">
                  <a:lumMod val="90000"/>
                  <a:lumOff val="10000"/>
                </a:schemeClr>
              </a:solidFill>
              <a:latin typeface="Times New Roman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pl-PL" altLang="pl-PL" sz="1600" dirty="0">
              <a:solidFill>
                <a:srgbClr val="080808"/>
              </a:solidFill>
              <a:latin typeface="Times New Roman"/>
              <a:cs typeface="Arial" panose="020B0604020202020204" pitchFamily="34" charset="0"/>
            </a:endParaRPr>
          </a:p>
          <a:p>
            <a:pPr marL="0" indent="0" algn="just" eaLnBrk="1" hangingPunct="1">
              <a:lnSpc>
                <a:spcPct val="150000"/>
              </a:lnSpc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endParaRPr lang="pl-PL" altLang="pl-PL" sz="1600" b="1" dirty="0">
              <a:solidFill>
                <a:srgbClr val="080808"/>
              </a:solidFill>
              <a:latin typeface="Times New Roman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1600"/>
              </a:spcBef>
              <a:spcAft>
                <a:spcPct val="0"/>
              </a:spcAft>
              <a:buFont typeface="Roboto" panose="02000000000000000000" pitchFamily="2" charset="0"/>
              <a:buNone/>
            </a:pPr>
            <a:endParaRPr lang="pl-PL" altLang="pl-PL" sz="1600" b="1" dirty="0">
              <a:solidFill>
                <a:srgbClr val="080808"/>
              </a:solidFill>
              <a:latin typeface="Times New Roman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endParaRPr lang="pl-PL" altLang="pl-PL" dirty="0">
              <a:solidFill>
                <a:srgbClr val="666666"/>
              </a:solidFill>
              <a:latin typeface="Roboto" panose="02000000000000000000" pitchFamily="2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666666"/>
              </a:buClr>
              <a:buNone/>
            </a:pPr>
            <a:endParaRPr lang="pl-PL" altLang="pl-PL" dirty="0">
              <a:solidFill>
                <a:srgbClr val="666666"/>
              </a:solidFill>
              <a:latin typeface="Roboto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8165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Google Shape;138;p25">
            <a:extLst>
              <a:ext uri="{FF2B5EF4-FFF2-40B4-BE49-F238E27FC236}">
                <a16:creationId xmlns:a16="http://schemas.microsoft.com/office/drawing/2014/main" id="{F9C3E1EF-5CD9-BB2A-868F-54F4DE63C8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4475" y="233363"/>
            <a:ext cx="3937000" cy="408305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br>
              <a:rPr lang="pl-PL" altLang="pl-PL" sz="32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</a:br>
            <a:r>
              <a:rPr lang="pl-PL" altLang="pl-PL" sz="32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Z jakich przedmiotów dodatkowych można przystąpić do egzaminu maturalnego?</a:t>
            </a:r>
          </a:p>
        </p:txBody>
      </p:sp>
      <p:sp>
        <p:nvSpPr>
          <p:cNvPr id="24579" name="Google Shape;139;p25">
            <a:extLst>
              <a:ext uri="{FF2B5EF4-FFF2-40B4-BE49-F238E27FC236}">
                <a16:creationId xmlns:a16="http://schemas.microsoft.com/office/drawing/2014/main" id="{D0EA66A0-B2B6-A326-6B8F-157FFB9698A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394200" y="233363"/>
            <a:ext cx="4749800" cy="4821237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b="1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Oprócz egzaminu z języka obcego nowożytnego na poziomie dwujęzycznym, można przystąpić do egzaminów z</a:t>
            </a: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 </a:t>
            </a:r>
            <a:r>
              <a:rPr lang="pl-PL" altLang="pl-PL" b="1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nie</a:t>
            </a: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 </a:t>
            </a:r>
            <a:r>
              <a:rPr lang="pl-PL" altLang="pl-PL" b="1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więcej niż pięciu kolejnych przedmiotów:</a:t>
            </a:r>
          </a:p>
          <a:p>
            <a:pPr marL="0" indent="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Wingdings" panose="05000000000000000000" pitchFamily="2" charset="2"/>
              <a:buChar char="ü"/>
            </a:pPr>
            <a:r>
              <a:rPr lang="pl-PL" altLang="pl-PL" sz="12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biologia (na poziomie rozszerzonym);</a:t>
            </a:r>
          </a:p>
          <a:p>
            <a:pPr marL="0" indent="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Wingdings" panose="05000000000000000000" pitchFamily="2" charset="2"/>
              <a:buChar char="ü"/>
            </a:pPr>
            <a:r>
              <a:rPr lang="pl-PL" altLang="pl-PL" sz="12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chemia (na poziomie rozszerzonym);</a:t>
            </a:r>
          </a:p>
          <a:p>
            <a:pPr marL="0" indent="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Wingdings" panose="05000000000000000000" pitchFamily="2" charset="2"/>
              <a:buChar char="ü"/>
            </a:pPr>
            <a:r>
              <a:rPr lang="pl-PL" altLang="pl-PL" sz="12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filozofia (na poziomie rozszerzonym);</a:t>
            </a:r>
          </a:p>
          <a:p>
            <a:pPr marL="0" indent="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Wingdings" panose="05000000000000000000" pitchFamily="2" charset="2"/>
              <a:buChar char="ü"/>
            </a:pPr>
            <a:r>
              <a:rPr lang="pl-PL" altLang="pl-PL" sz="12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fizyka (na poziomie rozszerzonym);</a:t>
            </a:r>
          </a:p>
          <a:p>
            <a:pPr marL="0" indent="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Wingdings" panose="05000000000000000000" pitchFamily="2" charset="2"/>
              <a:buChar char="ü"/>
            </a:pPr>
            <a:r>
              <a:rPr lang="pl-PL" altLang="pl-PL" sz="12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geografia (na poziomie rozszerzonym);</a:t>
            </a:r>
          </a:p>
          <a:p>
            <a:pPr marL="0" indent="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Wingdings" panose="05000000000000000000" pitchFamily="2" charset="2"/>
              <a:buChar char="ü"/>
            </a:pPr>
            <a:r>
              <a:rPr lang="pl-PL" altLang="pl-PL" sz="12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historia (na poziomie rozszerzonym);</a:t>
            </a:r>
          </a:p>
          <a:p>
            <a:pPr marL="0" indent="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Wingdings" panose="05000000000000000000" pitchFamily="2" charset="2"/>
              <a:buChar char="ü"/>
            </a:pPr>
            <a:r>
              <a:rPr lang="pl-PL" altLang="pl-PL" sz="12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historia muzyki (na poziomie rozszerzonym);</a:t>
            </a:r>
          </a:p>
          <a:p>
            <a:pPr marL="0" indent="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Wingdings" panose="05000000000000000000" pitchFamily="2" charset="2"/>
              <a:buChar char="ü"/>
            </a:pPr>
            <a:r>
              <a:rPr lang="pl-PL" altLang="pl-PL" sz="12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historia tańca (na poziomie rozszerzonym);</a:t>
            </a:r>
          </a:p>
          <a:p>
            <a:pPr marL="0" indent="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Wingdings" panose="05000000000000000000" pitchFamily="2" charset="2"/>
              <a:buChar char="ü"/>
            </a:pPr>
            <a:r>
              <a:rPr lang="pl-PL" altLang="pl-PL" sz="12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historia sztuki (na poziomie rozszerzonym);</a:t>
            </a:r>
          </a:p>
          <a:p>
            <a:pPr marL="0" indent="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Wingdings" panose="05000000000000000000" pitchFamily="2" charset="2"/>
              <a:buChar char="ü"/>
            </a:pPr>
            <a:r>
              <a:rPr lang="pl-PL" altLang="pl-PL" sz="12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informatyka (na poziomie rozszerzonym);</a:t>
            </a:r>
          </a:p>
          <a:p>
            <a:pPr marL="0" indent="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Wingdings" panose="05000000000000000000" pitchFamily="2" charset="2"/>
              <a:buChar char="ü"/>
            </a:pPr>
            <a:r>
              <a:rPr lang="pl-PL" altLang="pl-PL" sz="12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matematyka (na poziomie rozszerzonym);</a:t>
            </a:r>
          </a:p>
          <a:p>
            <a:pPr marL="0" indent="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Wingdings" panose="05000000000000000000" pitchFamily="2" charset="2"/>
              <a:buChar char="ü"/>
            </a:pPr>
            <a:r>
              <a:rPr lang="pl-PL" altLang="pl-PL" sz="12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wiedza o społeczeństwie (na poziomie rozszerzonym);</a:t>
            </a:r>
          </a:p>
          <a:p>
            <a:pPr marL="0" indent="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Wingdings" panose="05000000000000000000" pitchFamily="2" charset="2"/>
              <a:buChar char="ü"/>
            </a:pPr>
            <a:r>
              <a:rPr lang="pl-PL" altLang="pl-PL" sz="12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biznes i zarządzanie (na poziomie rozszerzonym);</a:t>
            </a:r>
          </a:p>
          <a:p>
            <a:pPr marL="0" indent="0" eaLnBrk="1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endParaRPr lang="pl-PL" altLang="pl-PL" sz="1300" dirty="0">
              <a:solidFill>
                <a:srgbClr val="666666"/>
              </a:solidFill>
              <a:latin typeface="Roboto" panose="02000000000000000000" pitchFamily="2" charset="0"/>
              <a:cs typeface="Arial" panose="020B0604020202020204" pitchFamily="34" charset="0"/>
              <a:sym typeface="Roboto" panose="02000000000000000000" pitchFamily="2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Google Shape;150;p27">
            <a:extLst>
              <a:ext uri="{FF2B5EF4-FFF2-40B4-BE49-F238E27FC236}">
                <a16:creationId xmlns:a16="http://schemas.microsoft.com/office/drawing/2014/main" id="{7AE349B0-C1E7-BA23-61B4-0012FE8246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7325" y="122238"/>
            <a:ext cx="3830638" cy="4645025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br>
              <a:rPr lang="pl-PL" altLang="pl-PL" sz="3200" dirty="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</a:br>
            <a:r>
              <a:rPr lang="pl-PL" altLang="pl-PL" sz="3200" dirty="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Z jakich przedmiotów dodatkowych można przystąpić do egzaminu maturalnego?</a:t>
            </a:r>
            <a:br>
              <a:rPr lang="pl-PL" altLang="pl-PL" sz="3200" dirty="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</a:br>
            <a:endParaRPr lang="pl-PL" altLang="pl-PL" sz="2800" dirty="0">
              <a:solidFill>
                <a:srgbClr val="FFFFFF"/>
              </a:solidFill>
              <a:latin typeface="Merriweather" panose="00000500000000000000" pitchFamily="2" charset="0"/>
              <a:cs typeface="Arial" panose="020B0604020202020204" pitchFamily="34" charset="0"/>
              <a:sym typeface="Merriweather" panose="00000500000000000000" pitchFamily="2" charset="0"/>
            </a:endParaRPr>
          </a:p>
        </p:txBody>
      </p:sp>
      <p:sp>
        <p:nvSpPr>
          <p:cNvPr id="25603" name="Google Shape;151;p27">
            <a:extLst>
              <a:ext uri="{FF2B5EF4-FFF2-40B4-BE49-F238E27FC236}">
                <a16:creationId xmlns:a16="http://schemas.microsoft.com/office/drawing/2014/main" id="{913BB78B-E62D-3955-22E5-26A7DF0D3E0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0" y="122238"/>
            <a:ext cx="4167188" cy="4645025"/>
          </a:xfrm>
        </p:spPr>
        <p:txBody>
          <a:bodyPr/>
          <a:lstStyle/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Wingdings" panose="05000000000000000000" pitchFamily="2" charset="2"/>
              <a:buChar char="ü"/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język francuski (na poziomie rozszerzonym);</a:t>
            </a:r>
          </a:p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Wingdings" panose="05000000000000000000" pitchFamily="2" charset="2"/>
              <a:buChar char="ü"/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język hiszpański (na poziomie rozszerzonym);</a:t>
            </a:r>
          </a:p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Wingdings" panose="05000000000000000000" pitchFamily="2" charset="2"/>
              <a:buChar char="ü"/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język niemiecki (na poziomie rozszerzonym);</a:t>
            </a:r>
          </a:p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Wingdings" panose="05000000000000000000" pitchFamily="2" charset="2"/>
              <a:buChar char="ü"/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język rosyjski (na poziomie rozszerzonym);</a:t>
            </a:r>
          </a:p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Wingdings" panose="05000000000000000000" pitchFamily="2" charset="2"/>
              <a:buChar char="ü"/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język włoski (na poziomie rozszerzonym);</a:t>
            </a:r>
          </a:p>
          <a:p>
            <a:pPr marL="285750" indent="-285750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Wingdings" panose="05000000000000000000" pitchFamily="2" charset="2"/>
              <a:buChar char="ü"/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język łaciński i kultura antyczna (na poziomie rozszerzonym);</a:t>
            </a:r>
          </a:p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Wingdings" panose="05000000000000000000" pitchFamily="2" charset="2"/>
              <a:buChar char="ü"/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język białoruski (na poziomie rozszerzonym);</a:t>
            </a:r>
          </a:p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Wingdings" panose="05000000000000000000" pitchFamily="2" charset="2"/>
              <a:buChar char="ü"/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język litewski (na poziomie rozszerzonym);</a:t>
            </a:r>
          </a:p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Wingdings" panose="05000000000000000000" pitchFamily="2" charset="2"/>
              <a:buChar char="ü"/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język ukraiński (na poziomie rozszerzonym);</a:t>
            </a:r>
          </a:p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Wingdings" panose="05000000000000000000" pitchFamily="2" charset="2"/>
              <a:buChar char="ü"/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język łemkowski (na poziomie rozszerzonym);</a:t>
            </a:r>
          </a:p>
          <a:p>
            <a:pPr marL="285750" indent="-285750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Wingdings" panose="05000000000000000000" pitchFamily="2" charset="2"/>
              <a:buChar char="ü"/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język kaszubski jako język regionalny (na poziomie rozszerzonym);</a:t>
            </a:r>
          </a:p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Wingdings" panose="05000000000000000000" pitchFamily="2" charset="2"/>
              <a:buChar char="ü"/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język polski (na poziomie rozszerzonym).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ytuł 1">
            <a:extLst>
              <a:ext uri="{FF2B5EF4-FFF2-40B4-BE49-F238E27FC236}">
                <a16:creationId xmlns:a16="http://schemas.microsoft.com/office/drawing/2014/main" id="{0D703748-D6CD-C070-9E1A-650E96FD8C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3375" y="14288"/>
            <a:ext cx="3781425" cy="452120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br>
              <a:rPr lang="pl-PL" altLang="pl-PL" sz="32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</a:br>
            <a:r>
              <a:rPr lang="pl-PL" altLang="pl-PL" sz="32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Z jakich przedmiotów dodatkowych można przystąpić do egzaminu maturalnego?</a:t>
            </a:r>
          </a:p>
        </p:txBody>
      </p:sp>
      <p:sp>
        <p:nvSpPr>
          <p:cNvPr id="26627" name="Symbol zastępczy tekstu 2">
            <a:extLst>
              <a:ext uri="{FF2B5EF4-FFF2-40B4-BE49-F238E27FC236}">
                <a16:creationId xmlns:a16="http://schemas.microsoft.com/office/drawing/2014/main" id="{089363AE-8CD6-4022-7C15-FCFB79D5552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438650" y="100013"/>
            <a:ext cx="4578350" cy="4435475"/>
          </a:xfrm>
        </p:spPr>
        <p:txBody>
          <a:bodyPr/>
          <a:lstStyle/>
          <a:p>
            <a:pPr marL="146050" indent="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W przypadku gdy uczeń/absolwent wybrał na egzaminie maturalnym jako przedmiot dodatkowy język polski, zdaje ten przedmiot tylko w części pisemnej.</a:t>
            </a:r>
          </a:p>
          <a:p>
            <a:pPr marL="146050" indent="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endParaRPr lang="pl-PL" altLang="pl-PL" dirty="0">
              <a:solidFill>
                <a:srgbClr val="080808"/>
              </a:solidFill>
              <a:latin typeface="Times New Roman" panose="02020603050405020304" pitchFamily="18" charset="0"/>
              <a:cs typeface="Arial" panose="020B0604020202020204" pitchFamily="34" charset="0"/>
              <a:sym typeface="Roboto" panose="02000000000000000000" pitchFamily="2" charset="0"/>
            </a:endParaRPr>
          </a:p>
          <a:p>
            <a:pPr marL="146050" indent="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Absolwenci szkół lub oddziałów dwujęzycznych na egzaminie maturalnym z przedmiotów: matematyka, biologia, chemia, fizyka, geografia i historia, nauczanych w języku obcym będącym drugim językiem nauczania, rozwiązują w języku polskim zadania egzaminacyjne przygotowane dla zdających egzamin maturalny w języku polskim oraz </a:t>
            </a:r>
            <a:r>
              <a:rPr lang="pl-PL" altLang="pl-PL" u="sng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mogą rozwiązać w języku obcym będącym drugim językiem nauczania dodatkowe zadania egzaminacyjne przygotowane w tym języku</a:t>
            </a:r>
            <a:r>
              <a:rPr lang="pl-PL" altLang="pl-PL" sz="1300" u="sng" dirty="0">
                <a:solidFill>
                  <a:srgbClr val="666666"/>
                </a:solidFill>
                <a:latin typeface="Roboto" panose="02000000000000000000" pitchFamily="2" charset="0"/>
                <a:cs typeface="Arial" panose="020B0604020202020204" pitchFamily="34" charset="0"/>
                <a:sym typeface="Roboto" panose="02000000000000000000" pitchFamily="2" charset="0"/>
              </a:rPr>
              <a:t>.</a:t>
            </a:r>
          </a:p>
          <a:p>
            <a:pPr marL="146050" indent="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endParaRPr lang="pl-PL" altLang="pl-PL" sz="1300" dirty="0">
              <a:solidFill>
                <a:srgbClr val="666666"/>
              </a:solidFill>
              <a:latin typeface="Roboto" panose="02000000000000000000" pitchFamily="2" charset="0"/>
              <a:cs typeface="Arial" panose="020B0604020202020204" pitchFamily="34" charset="0"/>
              <a:sym typeface="Roboto" panose="02000000000000000000" pitchFamily="2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ytuł 1">
            <a:extLst>
              <a:ext uri="{FF2B5EF4-FFF2-40B4-BE49-F238E27FC236}">
                <a16:creationId xmlns:a16="http://schemas.microsoft.com/office/drawing/2014/main" id="{0807574A-1B25-81ED-5EE7-A41B75AC2ED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2413" y="63500"/>
            <a:ext cx="3795712" cy="438150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br>
              <a:rPr lang="pl-PL" altLang="pl-PL" sz="32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</a:br>
            <a:r>
              <a:rPr lang="pl-PL" altLang="pl-PL" sz="32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Z jakich przedmiotów dodatkowych można przystąpić do egzaminu maturalnego?</a:t>
            </a:r>
          </a:p>
        </p:txBody>
      </p:sp>
      <p:sp>
        <p:nvSpPr>
          <p:cNvPr id="27651" name="Symbol zastępczy tekstu 2">
            <a:extLst>
              <a:ext uri="{FF2B5EF4-FFF2-40B4-BE49-F238E27FC236}">
                <a16:creationId xmlns:a16="http://schemas.microsoft.com/office/drawing/2014/main" id="{804A07F5-3D68-C48B-1EF5-C0DEFB0BBF5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645025" y="501650"/>
            <a:ext cx="4165600" cy="4097338"/>
          </a:xfrm>
        </p:spPr>
        <p:txBody>
          <a:bodyPr/>
          <a:lstStyle/>
          <a:p>
            <a:pPr marL="146050" indent="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sz="16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Dodatkowe zadania egzaminacyjne w języku obcym będącym drugim językiem nauczania są przygotowywane: </a:t>
            </a:r>
          </a:p>
          <a:p>
            <a:pPr marL="146050" indent="0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 typeface="Roboto" panose="02000000000000000000" pitchFamily="2" charset="0"/>
              <a:buAutoNum type="alphaLcPeriod"/>
            </a:pPr>
            <a:r>
              <a:rPr lang="pl-PL" altLang="pl-PL" sz="16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 z matematyki – w odniesieniu do wymagań z zakresu podstawowego;</a:t>
            </a:r>
          </a:p>
          <a:p>
            <a:pPr marL="146050" indent="0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 typeface="Roboto" panose="02000000000000000000" pitchFamily="2" charset="0"/>
              <a:buAutoNum type="alphaLcPeriod"/>
            </a:pPr>
            <a:r>
              <a:rPr lang="pl-PL" altLang="pl-PL" sz="16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 z biologii, chemii, fizyki, geografii i historii – w odniesieniu do wymagań z zakresu podstawowego i rozszerzonego.</a:t>
            </a:r>
          </a:p>
          <a:p>
            <a:pPr marL="146050" indent="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Char char="●"/>
            </a:pPr>
            <a:endParaRPr lang="pl-PL" altLang="pl-PL" sz="1300" dirty="0">
              <a:solidFill>
                <a:srgbClr val="666666"/>
              </a:solidFill>
              <a:latin typeface="Roboto" panose="02000000000000000000" pitchFamily="2" charset="0"/>
              <a:cs typeface="Arial" panose="020B0604020202020204" pitchFamily="34" charset="0"/>
              <a:sym typeface="Roboto" panose="02000000000000000000" pitchFamily="2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Google Shape;156;p28">
            <a:extLst>
              <a:ext uri="{FF2B5EF4-FFF2-40B4-BE49-F238E27FC236}">
                <a16:creationId xmlns:a16="http://schemas.microsoft.com/office/drawing/2014/main" id="{5AEE4CC0-4D99-5506-D920-8EFD6EED773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3675" y="180975"/>
            <a:ext cx="3921125" cy="3933825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br>
              <a:rPr lang="pl-PL" altLang="pl-PL" sz="28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</a:br>
            <a:r>
              <a:rPr lang="pl-PL" altLang="pl-PL" sz="28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Czy wybór przedmiotów na egzaminie maturalnym zależy od tego, jakich przedmiotów uczeń uczył się w szkole?</a:t>
            </a:r>
          </a:p>
        </p:txBody>
      </p:sp>
      <p:sp>
        <p:nvSpPr>
          <p:cNvPr id="28675" name="Google Shape;157;p28">
            <a:extLst>
              <a:ext uri="{FF2B5EF4-FFF2-40B4-BE49-F238E27FC236}">
                <a16:creationId xmlns:a16="http://schemas.microsoft.com/office/drawing/2014/main" id="{829921D6-9B1A-295D-4932-E98E3B72F9F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467225" y="180975"/>
            <a:ext cx="4483100" cy="4354513"/>
          </a:xfrm>
        </p:spPr>
        <p:txBody>
          <a:bodyPr/>
          <a:lstStyle/>
          <a:p>
            <a:pPr marL="0" indent="0" algn="ctr" eaLnBrk="1" hangingPunct="1">
              <a:lnSpc>
                <a:spcPct val="150000"/>
              </a:lnSpc>
              <a:spcBef>
                <a:spcPct val="0"/>
              </a:spcBef>
              <a:spcAft>
                <a:spcPts val="160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sz="18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Każdy zdający może przystąpić do egzaminu </a:t>
            </a:r>
            <a:r>
              <a:rPr lang="pl-PL" altLang="pl-PL" sz="1800" b="1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z</a:t>
            </a:r>
            <a:r>
              <a:rPr lang="pl-PL" altLang="pl-PL" sz="18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 </a:t>
            </a:r>
            <a:r>
              <a:rPr lang="pl-PL" altLang="pl-PL" sz="1800" b="1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dowolnie wybranego przedmiotu </a:t>
            </a:r>
            <a:r>
              <a:rPr lang="pl-PL" altLang="pl-PL" sz="18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(za wyjątkiem przedmiotów zdawanych obowiązkowo, tj. języka polskiego, matematyki, jednego wybranego – dowolnego – języka obcego nowożytnego oraz </a:t>
            </a:r>
            <a:r>
              <a:rPr lang="pl-PL" altLang="pl-PL" sz="1800" b="1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języka angielskiego na poziomie dwujęzycznym</a:t>
            </a:r>
            <a:r>
              <a:rPr lang="pl-PL" altLang="pl-PL" sz="18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).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Google Shape;162;p29">
            <a:extLst>
              <a:ext uri="{FF2B5EF4-FFF2-40B4-BE49-F238E27FC236}">
                <a16:creationId xmlns:a16="http://schemas.microsoft.com/office/drawing/2014/main" id="{CD24496A-37C8-A079-2A1E-45EF77869D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150" y="501650"/>
            <a:ext cx="3706813" cy="250825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r>
              <a:rPr lang="pl-PL" altLang="pl-PL" sz="32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Laureaci </a:t>
            </a:r>
            <a:br>
              <a:rPr lang="pl-PL" altLang="pl-PL" sz="32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</a:br>
            <a:r>
              <a:rPr lang="pl-PL" altLang="pl-PL" sz="32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i finaliści olimpiad</a:t>
            </a:r>
          </a:p>
        </p:txBody>
      </p:sp>
      <p:sp>
        <p:nvSpPr>
          <p:cNvPr id="29699" name="Google Shape;163;p29">
            <a:extLst>
              <a:ext uri="{FF2B5EF4-FFF2-40B4-BE49-F238E27FC236}">
                <a16:creationId xmlns:a16="http://schemas.microsoft.com/office/drawing/2014/main" id="{7A7756ED-A026-127B-DAB6-6F347E32776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645025" y="501650"/>
            <a:ext cx="4165600" cy="4097338"/>
          </a:xfrm>
        </p:spPr>
        <p:txBody>
          <a:bodyPr/>
          <a:lstStyle/>
          <a:p>
            <a:pPr marL="0" indent="0" algn="ctr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sz="18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Laureaci i finaliści olimpiad przedmiotowych, są zwolnieni z egzaminu maturalnego z danego przedmiotu na podstawie zaświadczenia stwierdzającego uzyskanie tytułu odpowiednio laureata lub finalisty.</a:t>
            </a:r>
          </a:p>
          <a:p>
            <a:pPr marL="0" indent="0" algn="ctr" eaLnBrk="1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sz="180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Na świadectwie otrzymują z tego przedmiotu najwyższy wynik.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Google Shape;72;p14">
            <a:extLst>
              <a:ext uri="{FF2B5EF4-FFF2-40B4-BE49-F238E27FC236}">
                <a16:creationId xmlns:a16="http://schemas.microsoft.com/office/drawing/2014/main" id="{1B16DFE8-EFA9-3585-9D3D-C0EA15BC08E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150" y="501650"/>
            <a:ext cx="3706813" cy="250825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br>
              <a:rPr lang="pl-PL" altLang="pl-PL" sz="3200" dirty="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</a:br>
            <a:r>
              <a:rPr lang="pl-PL" altLang="pl-PL" sz="3200" dirty="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Podstawy prawne</a:t>
            </a:r>
          </a:p>
        </p:txBody>
      </p:sp>
      <p:sp>
        <p:nvSpPr>
          <p:cNvPr id="13315" name="Google Shape;73;p14">
            <a:extLst>
              <a:ext uri="{FF2B5EF4-FFF2-40B4-BE49-F238E27FC236}">
                <a16:creationId xmlns:a16="http://schemas.microsoft.com/office/drawing/2014/main" id="{D7E8FD68-83CF-6E58-D570-74A49140DFD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0" y="117475"/>
            <a:ext cx="4260850" cy="4357688"/>
          </a:xfrm>
        </p:spPr>
        <p:txBody>
          <a:bodyPr/>
          <a:lstStyle/>
          <a:p>
            <a:pPr marL="0" indent="0" algn="just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Informacja o sposobie organizacji i przeprowadzania egzaminu maturalnego obowiązująca w roku szkolnym </a:t>
            </a:r>
            <a:r>
              <a:rPr lang="pl-PL" altLang="pl-PL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2026/2027</a:t>
            </a: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 została opracowana zgodnie z:</a:t>
            </a:r>
          </a:p>
          <a:p>
            <a:pPr marL="285750" indent="-285750" algn="just" eaLnBrk="1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ustawą z dnia 7 września 1991 r. o systemie oświaty (Dz.U. z 2025 r. poz.881, z </a:t>
            </a:r>
            <a:r>
              <a:rPr lang="pl-PL" altLang="pl-PL" dirty="0" err="1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późn</a:t>
            </a: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. zm.);</a:t>
            </a:r>
          </a:p>
          <a:p>
            <a:pPr marL="285750" indent="-285750" algn="just" eaLnBrk="1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ustawą z dnia 12 maja 2022 r. o zmianie ustawy o systemie oświaty oraz niektórych innych ustaw (</a:t>
            </a:r>
            <a:r>
              <a:rPr lang="pl-PL" altLang="pl-PL" dirty="0" err="1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Dz.U</a:t>
            </a: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. poz. 1116</a:t>
            </a:r>
            <a:r>
              <a:rPr lang="pl-PL" altLang="pl-PL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, z </a:t>
            </a:r>
            <a:r>
              <a:rPr lang="pl-PL" altLang="pl-PL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późn</a:t>
            </a:r>
            <a:r>
              <a:rPr lang="pl-PL" altLang="pl-PL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. zm.);</a:t>
            </a:r>
          </a:p>
          <a:p>
            <a:pPr marL="285750" indent="-285750" algn="just" eaLnBrk="1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ustawą z dnia 21 listopada 2024 r. o zmianie ustawy o systemie oświaty oraz niektórych innych ustaw (Dz.U. poz. 1933);</a:t>
            </a:r>
            <a:endParaRPr lang="pl-PL" altLang="pl-PL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Roboto" panose="02000000000000000000" pitchFamily="2" charset="0"/>
            </a:endParaRPr>
          </a:p>
          <a:p>
            <a:pPr marL="285750" indent="-285750" algn="just" eaLnBrk="1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rozporządzeniem Ministra Edukacji i Nauki z dnia 1 sierpnia 2022 r. w sprawie egzaminu maturalnego (</a:t>
            </a:r>
            <a:r>
              <a:rPr lang="pl-PL" altLang="pl-PL" dirty="0" err="1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Dz.U</a:t>
            </a:r>
            <a:r>
              <a:rPr lang="pl-PL" altLang="pl-PL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. </a:t>
            </a:r>
            <a:r>
              <a:rPr lang="pl-PL" altLang="pl-PL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z 2024 r. poz. 302, z </a:t>
            </a:r>
            <a:r>
              <a:rPr lang="pl-PL" altLang="pl-PL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późn</a:t>
            </a:r>
            <a:r>
              <a:rPr lang="pl-PL" altLang="pl-PL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. zm</a:t>
            </a: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.);</a:t>
            </a:r>
          </a:p>
          <a:p>
            <a:pPr marL="0" indent="0" eaLnBrk="1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endParaRPr lang="pl-PL" altLang="pl-PL" sz="1300" dirty="0">
              <a:solidFill>
                <a:srgbClr val="666666"/>
              </a:solidFill>
              <a:latin typeface="Roboto" panose="02000000000000000000" pitchFamily="2" charset="0"/>
              <a:cs typeface="Arial" panose="020B0604020202020204" pitchFamily="34" charset="0"/>
              <a:sym typeface="Roboto" panose="02000000000000000000" pitchFamily="2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Google Shape;168;p30">
            <a:extLst>
              <a:ext uri="{FF2B5EF4-FFF2-40B4-BE49-F238E27FC236}">
                <a16:creationId xmlns:a16="http://schemas.microsoft.com/office/drawing/2014/main" id="{AE6A9DF2-0288-A025-C5DD-2C52FB86FC3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150" y="501650"/>
            <a:ext cx="3706813" cy="250825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br>
              <a:rPr lang="pl-PL" altLang="pl-PL" sz="28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</a:br>
            <a:r>
              <a:rPr lang="pl-PL" altLang="pl-PL" sz="28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Zakaz wnoszenia </a:t>
            </a:r>
            <a:br>
              <a:rPr lang="pl-PL" altLang="pl-PL" sz="28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</a:br>
            <a:r>
              <a:rPr lang="pl-PL" altLang="pl-PL" sz="28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do sali </a:t>
            </a:r>
          </a:p>
        </p:txBody>
      </p:sp>
      <p:sp>
        <p:nvSpPr>
          <p:cNvPr id="30723" name="Google Shape;169;p30">
            <a:extLst>
              <a:ext uri="{FF2B5EF4-FFF2-40B4-BE49-F238E27FC236}">
                <a16:creationId xmlns:a16="http://schemas.microsoft.com/office/drawing/2014/main" id="{AA8940C5-5147-05A4-1665-90E7F75C1EA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378325" y="252413"/>
            <a:ext cx="4765675" cy="4452937"/>
          </a:xfrm>
        </p:spPr>
        <p:txBody>
          <a:bodyPr/>
          <a:lstStyle/>
          <a:p>
            <a:pPr marL="0" indent="0" algn="ctr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sz="18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Zdający nie może wnosić do sali egzaminacyjnej: toreb/plecaków, materiałów lub przyborów niewymienionych w komunikacie dyrektora CKE, żadnych urządzeń telekomunikacyjnych, ani korzystać z nich  w tej sali. </a:t>
            </a:r>
          </a:p>
          <a:p>
            <a:pPr marL="0" indent="0" algn="just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endParaRPr lang="pl-PL" altLang="pl-PL" sz="1800" dirty="0">
              <a:solidFill>
                <a:srgbClr val="666666"/>
              </a:solidFill>
              <a:latin typeface="Times New Roman" panose="02020603050405020304" pitchFamily="18" charset="0"/>
              <a:cs typeface="Arial" panose="020B0604020202020204" pitchFamily="34" charset="0"/>
              <a:sym typeface="Roboto" panose="02000000000000000000" pitchFamily="2" charset="0"/>
            </a:endParaRPr>
          </a:p>
          <a:p>
            <a:pPr marL="0" indent="0" algn="ctr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sz="2000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Nieprzestrzeganie tej zasady stanowi podstawę do unieważnienia egzaminu. </a:t>
            </a:r>
            <a:r>
              <a:rPr lang="pl-PL" altLang="pl-PL" sz="2000" b="1" dirty="0">
                <a:solidFill>
                  <a:srgbClr val="666666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 </a:t>
            </a:r>
          </a:p>
          <a:p>
            <a:pPr marL="0" indent="0" algn="ctr" eaLnBrk="1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sz="2000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Także na próbnej maturze!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Google Shape;175;p31">
            <a:extLst>
              <a:ext uri="{FF2B5EF4-FFF2-40B4-BE49-F238E27FC236}">
                <a16:creationId xmlns:a16="http://schemas.microsoft.com/office/drawing/2014/main" id="{36F5495D-F657-4B29-5C4E-EDC5FC29F66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150" y="501650"/>
            <a:ext cx="3706813" cy="250825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r>
              <a:rPr lang="pl-PL" altLang="pl-PL" sz="32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Przebieg części pisemnej egzaminu</a:t>
            </a:r>
          </a:p>
        </p:txBody>
      </p:sp>
      <p:sp>
        <p:nvSpPr>
          <p:cNvPr id="31747" name="Google Shape;176;p31">
            <a:extLst>
              <a:ext uri="{FF2B5EF4-FFF2-40B4-BE49-F238E27FC236}">
                <a16:creationId xmlns:a16="http://schemas.microsoft.com/office/drawing/2014/main" id="{8994F4E6-FA1C-56EF-288D-36E5B483C4B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445000" y="88900"/>
            <a:ext cx="4640263" cy="4103688"/>
          </a:xfrm>
        </p:spPr>
        <p:txBody>
          <a:bodyPr/>
          <a:lstStyle/>
          <a:p>
            <a:pPr marL="0" indent="0" algn="just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sz="130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O wyznaczonej godzinie zdający wchodzą do sali według kolejności na liście po okazaniu dokumentu ze zdjęciem potwierdzającym tożsamość, odbierają naklejki z kodami, losują nr stolika.  </a:t>
            </a:r>
          </a:p>
          <a:p>
            <a:pPr marL="0" indent="0" algn="just" eaLnBrk="1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sz="130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Przewodniczący ZN wnosi do sali materiały egzaminacyjne, członkowie ZN rozdają zdającym arkusze egzaminacyjne oraz naklejki z kodami.  </a:t>
            </a:r>
          </a:p>
          <a:p>
            <a:pPr marL="0" indent="0" algn="just" eaLnBrk="1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sz="130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Zdający część pisemną egzaminu maturalnego ma obowiązek zapoznać się dokładnie z instrukcją, sprawdzić, czy arkusz jest kompletny oraz czy otrzymał zestaw tablic/wzorów (dotyczy egzaminu z matematyki, chemii, fizyki).  </a:t>
            </a:r>
          </a:p>
          <a:p>
            <a:pPr marL="0" indent="0" algn="just" eaLnBrk="1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sz="130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Braki zgłasza przewodniczącemu zespołu nadzorującego egzamin, który wydaje kompletny arkusz i zestaw tablic/wzorów.  </a:t>
            </a:r>
          </a:p>
          <a:p>
            <a:pPr marL="0" indent="0" algn="just" eaLnBrk="1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sz="130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Zdający jest zobowiązany czytelnie i w miejscach do tego przeznaczonych zakodować swój arkusz egzaminacyjny i kartę odpowiedzi.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Google Shape;175;p31">
            <a:extLst>
              <a:ext uri="{FF2B5EF4-FFF2-40B4-BE49-F238E27FC236}">
                <a16:creationId xmlns:a16="http://schemas.microsoft.com/office/drawing/2014/main" id="{1115F7DE-2942-0B7C-9BAF-EE6D4D2786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150" y="522288"/>
            <a:ext cx="3706813" cy="2509837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r>
              <a:rPr lang="pl-PL" altLang="pl-PL" sz="32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Organizacja części ustnej egzaminu</a:t>
            </a:r>
          </a:p>
        </p:txBody>
      </p:sp>
      <p:sp>
        <p:nvSpPr>
          <p:cNvPr id="32771" name="Google Shape;176;p31">
            <a:extLst>
              <a:ext uri="{FF2B5EF4-FFF2-40B4-BE49-F238E27FC236}">
                <a16:creationId xmlns:a16="http://schemas.microsoft.com/office/drawing/2014/main" id="{0217A4AA-590F-296D-EDBC-FF2517C3707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0" y="522288"/>
            <a:ext cx="4167188" cy="4098925"/>
          </a:xfrm>
        </p:spPr>
        <p:txBody>
          <a:bodyPr/>
          <a:lstStyle/>
          <a:p>
            <a:pPr marL="0" indent="0" algn="ctr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sz="1800" dirty="0">
                <a:solidFill>
                  <a:srgbClr val="080808"/>
                </a:solidFill>
                <a:latin typeface="Times New Roman"/>
                <a:sym typeface="Roboto" panose="02000000000000000000" pitchFamily="2" charset="0"/>
              </a:rPr>
              <a:t>Zdający obowiązkowo przystępują do części ustnej egzaminu maturalnego z języka polskiego i języka obcego nowożytnego. </a:t>
            </a:r>
          </a:p>
          <a:p>
            <a:pPr marL="0" indent="0" algn="ctr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endParaRPr lang="pl-PL" altLang="pl-PL" sz="1800" dirty="0">
              <a:solidFill>
                <a:srgbClr val="080808"/>
              </a:solidFill>
              <a:latin typeface="Times New Roman"/>
              <a:sym typeface="Roboto" panose="02000000000000000000" pitchFamily="2" charset="0"/>
            </a:endParaRPr>
          </a:p>
          <a:p>
            <a:pPr marL="0" indent="0" algn="ctr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sz="1800" dirty="0">
                <a:solidFill>
                  <a:srgbClr val="080808"/>
                </a:solidFill>
                <a:latin typeface="Times New Roman"/>
                <a:sym typeface="Roboto" panose="02000000000000000000" pitchFamily="2" charset="0"/>
              </a:rPr>
              <a:t>Sesja ustna egzaminacyjna trwa </a:t>
            </a:r>
            <a:endParaRPr lang="pl-PL" altLang="pl-PL" sz="1800" dirty="0">
              <a:solidFill>
                <a:srgbClr val="080808"/>
              </a:solidFill>
              <a:latin typeface="Times New Roman"/>
            </a:endParaRPr>
          </a:p>
          <a:p>
            <a:pPr marL="0" indent="0" algn="ctr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None/>
            </a:pPr>
            <a:r>
              <a:rPr lang="pl-PL" altLang="pl-PL" sz="1800" b="1" dirty="0">
                <a:solidFill>
                  <a:srgbClr val="FF0000"/>
                </a:solidFill>
                <a:latin typeface="Times New Roman"/>
                <a:sym typeface="Roboto" panose="02000000000000000000" pitchFamily="2" charset="0"/>
              </a:rPr>
              <a:t>od 7 do 31 maja 2027 roku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Google Shape;199;p35">
            <a:extLst>
              <a:ext uri="{FF2B5EF4-FFF2-40B4-BE49-F238E27FC236}">
                <a16:creationId xmlns:a16="http://schemas.microsoft.com/office/drawing/2014/main" id="{B0B3F68D-409E-E781-73E9-DB6BB7A203D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150" y="358775"/>
            <a:ext cx="3706813" cy="250825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br>
              <a:rPr lang="pl-PL" altLang="pl-PL" sz="32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</a:br>
            <a:r>
              <a:rPr lang="pl-PL" altLang="pl-PL" sz="32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Unieważnienie egzaminu</a:t>
            </a:r>
          </a:p>
        </p:txBody>
      </p:sp>
      <p:sp>
        <p:nvSpPr>
          <p:cNvPr id="33795" name="Google Shape;200;p35">
            <a:extLst>
              <a:ext uri="{FF2B5EF4-FFF2-40B4-BE49-F238E27FC236}">
                <a16:creationId xmlns:a16="http://schemas.microsoft.com/office/drawing/2014/main" id="{3743EB4F-03C9-E6B0-6EB0-E9EDF3DAE2C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445000" y="239713"/>
            <a:ext cx="4387850" cy="4548187"/>
          </a:xfrm>
        </p:spPr>
        <p:txBody>
          <a:bodyPr/>
          <a:lstStyle/>
          <a:p>
            <a:pPr marL="0" indent="0" algn="just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W przypadku: </a:t>
            </a:r>
          </a:p>
          <a:p>
            <a:pPr marL="342900" indent="-342900" algn="just" eaLnBrk="1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  <a:buFont typeface="+mj-lt"/>
              <a:buAutoNum type="alphaLcPeriod"/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stwierdzenia niesamodzielnego rozwiązywania zadań przez absolwenta;</a:t>
            </a:r>
          </a:p>
          <a:p>
            <a:pPr marL="342900" indent="-342900" algn="just" eaLnBrk="1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  <a:buFont typeface="+mj-lt"/>
              <a:buAutoNum type="alphaLcPeriod"/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wniesienia lub korzystania przez absolwenta w sali egzaminacyjnej z urządzenia telekomunikacyjnego albo materiałów lub przyborów pomocniczych niewymienionych w komunikacie o przyborach;</a:t>
            </a:r>
          </a:p>
          <a:p>
            <a:pPr marL="342900" indent="-342900" algn="just" eaLnBrk="1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666666"/>
              </a:buClr>
              <a:buFont typeface="+mj-lt"/>
              <a:buAutoNum type="alphaLcPeriod"/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zakłócania przez absolwenta prawidłowego przebiegu egzaminu w sposób utrudniający pracę pozostałym zdającym;</a:t>
            </a:r>
          </a:p>
          <a:p>
            <a:pPr marL="0" indent="0" algn="just" eaLnBrk="1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 – przewodniczący zespołu egzaminacyjnego przerywa i unieważnia temu absolwentowi egzamin maturalny                z danego przedmiotu w części ustnej lub części pisemnej.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Google Shape;205;p36">
            <a:extLst>
              <a:ext uri="{FF2B5EF4-FFF2-40B4-BE49-F238E27FC236}">
                <a16:creationId xmlns:a16="http://schemas.microsoft.com/office/drawing/2014/main" id="{B842B79D-90FC-C476-E07D-26C5ADFF541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150" y="501650"/>
            <a:ext cx="3706813" cy="250825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r>
              <a:rPr lang="pl-PL" altLang="pl-PL" sz="32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Unieważnienie egzaminu</a:t>
            </a:r>
          </a:p>
        </p:txBody>
      </p:sp>
      <p:sp>
        <p:nvSpPr>
          <p:cNvPr id="34819" name="Google Shape;206;p36">
            <a:extLst>
              <a:ext uri="{FF2B5EF4-FFF2-40B4-BE49-F238E27FC236}">
                <a16:creationId xmlns:a16="http://schemas.microsoft.com/office/drawing/2014/main" id="{F9350986-486A-0F57-A8FB-A259A8F639C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672013" y="82550"/>
            <a:ext cx="4167187" cy="4098925"/>
          </a:xfrm>
        </p:spPr>
        <p:txBody>
          <a:bodyPr/>
          <a:lstStyle/>
          <a:p>
            <a:pPr marL="0" indent="0" algn="ctr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Absolwent, któremu przewodniczący zespołu egzaminacyjnego unieważnił egzamin maturalny z przedmiotu obowiązkowego w części pisemnej, nie zdał egzaminu maturalnego i nie może przystąpić                w tym samym roku do egzaminu maturalnego w terminie poprawkowym. </a:t>
            </a:r>
          </a:p>
          <a:p>
            <a:pPr marL="0" indent="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endParaRPr lang="pl-PL" altLang="pl-PL" dirty="0">
              <a:solidFill>
                <a:srgbClr val="080808"/>
              </a:solidFill>
              <a:latin typeface="Times New Roman" panose="02020603050405020304" pitchFamily="18" charset="0"/>
              <a:cs typeface="Arial" panose="020B0604020202020204" pitchFamily="34" charset="0"/>
              <a:sym typeface="Roboto" panose="02000000000000000000" pitchFamily="2" charset="0"/>
            </a:endParaRPr>
          </a:p>
          <a:p>
            <a:pPr marL="0" indent="0" algn="ctr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Unieważnienie egzaminu z jednego z przedmiotów nie stanowi przeszkody w przystępowaniu do egzaminów     z pozostałych przedmiotów.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Google Shape;211;p37">
            <a:extLst>
              <a:ext uri="{FF2B5EF4-FFF2-40B4-BE49-F238E27FC236}">
                <a16:creationId xmlns:a16="http://schemas.microsoft.com/office/drawing/2014/main" id="{EF5AF8A0-0175-E21A-14A8-D35E8F3D693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150" y="501650"/>
            <a:ext cx="3706813" cy="250825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r>
              <a:rPr lang="pl-PL" altLang="pl-PL" sz="32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Unieważnienie egzaminu</a:t>
            </a:r>
          </a:p>
        </p:txBody>
      </p:sp>
      <p:sp>
        <p:nvSpPr>
          <p:cNvPr id="35843" name="Google Shape;212;p37">
            <a:extLst>
              <a:ext uri="{FF2B5EF4-FFF2-40B4-BE49-F238E27FC236}">
                <a16:creationId xmlns:a16="http://schemas.microsoft.com/office/drawing/2014/main" id="{DF041591-981D-8A82-A900-CFAB38F79C8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0" y="71438"/>
            <a:ext cx="4489450" cy="4879975"/>
          </a:xfrm>
        </p:spPr>
        <p:txBody>
          <a:bodyPr/>
          <a:lstStyle/>
          <a:p>
            <a:pPr marL="0" indent="0" algn="just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1. Absolwent może, </a:t>
            </a:r>
            <a:r>
              <a:rPr lang="pl-PL" altLang="pl-PL" b="1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w terminie 2 dni roboczych od dnia przeprowadzenia egzaminu maturalnego</a:t>
            </a: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 z danego przedmiotu w części ustnej lub części pisemnej, zgłosić zastrzeżenia wraz z uzasadnieniem do dyrektora Okręgowej Komisji Egzaminacyjnej, jeżeli uzna, że w trakcie egzaminu zostały naruszone przepisy dotyczące jego przeprowadzania (załącznik 22a). </a:t>
            </a:r>
          </a:p>
          <a:p>
            <a:pPr marL="0" indent="0" algn="just" eaLnBrk="1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2. W przypadku zgłoszenia zastrzeżeń, o których mowa w pkt 15.3.1., do egzaminu maturalnego z danego przedmiotu w części ustnej dyrektor Okręgowej Komisji Egzaminacyjnej zwraca się do Przewodniczącego Zespołu Egzaminacyjnego o przedstawienie wyjaśnień dotyczących wniesionego zastrzeżenia. </a:t>
            </a:r>
          </a:p>
          <a:p>
            <a:pPr marL="0" indent="0" algn="just" eaLnBrk="1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3. Dyrektor Okręgowej Komisji Egzaminacyjnej rozpatruje zastrzeżenia, o których mowa w pkt 15.3.1., w terminie 7 dni od dnia ich otrzymania i informuje pisemnie absolwenta o wyniku rozstrzygnięcia (załącznik 22b).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Google Shape;217;p38">
            <a:extLst>
              <a:ext uri="{FF2B5EF4-FFF2-40B4-BE49-F238E27FC236}">
                <a16:creationId xmlns:a16="http://schemas.microsoft.com/office/drawing/2014/main" id="{8A225CE8-9E63-BA52-2B84-DD701AF7C44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150" y="501650"/>
            <a:ext cx="3706813" cy="250825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r>
              <a:rPr lang="pl-PL" altLang="pl-PL" sz="3200" dirty="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Wgląd do pracy egzaminacyjnej</a:t>
            </a:r>
            <a:br>
              <a:rPr lang="pl-PL" altLang="pl-PL" sz="3200" dirty="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</a:br>
            <a:endParaRPr lang="pl-PL" altLang="pl-PL" sz="2800" dirty="0">
              <a:solidFill>
                <a:srgbClr val="FFFFFF"/>
              </a:solidFill>
              <a:latin typeface="Merriweather" panose="00000500000000000000" pitchFamily="2" charset="0"/>
              <a:cs typeface="Arial" panose="020B0604020202020204" pitchFamily="34" charset="0"/>
              <a:sym typeface="Merriweather" panose="00000500000000000000" pitchFamily="2" charset="0"/>
            </a:endParaRPr>
          </a:p>
        </p:txBody>
      </p:sp>
      <p:sp>
        <p:nvSpPr>
          <p:cNvPr id="36867" name="Google Shape;218;p38">
            <a:extLst>
              <a:ext uri="{FF2B5EF4-FFF2-40B4-BE49-F238E27FC236}">
                <a16:creationId xmlns:a16="http://schemas.microsoft.com/office/drawing/2014/main" id="{F1CC1D67-3818-0FD2-D3C6-9F66FFC3E70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386263" y="187325"/>
            <a:ext cx="4660900" cy="4764088"/>
          </a:xfrm>
        </p:spPr>
        <p:txBody>
          <a:bodyPr/>
          <a:lstStyle/>
          <a:p>
            <a:pPr marL="0" indent="0" algn="just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b="1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Osoby uprawnione do wglądu </a:t>
            </a:r>
          </a:p>
          <a:p>
            <a:pPr marL="342900" indent="-342900" algn="just" eaLnBrk="1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  <a:buFont typeface="+mj-lt"/>
              <a:buAutoNum type="arabicPeriod"/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Wgląd do pracy egzaminacyjnej przysługuje: </a:t>
            </a:r>
          </a:p>
          <a:p>
            <a:pPr marL="0" indent="0" algn="just" eaLnBrk="1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w przypadku egzaminu maturalnego – wyłącznie zdającemu na jego pisemny wniosek.</a:t>
            </a:r>
          </a:p>
          <a:p>
            <a:pPr marL="342900" indent="-342900" algn="just" eaLnBrk="1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  <a:buFont typeface="+mj-lt"/>
              <a:buAutoNum type="arabicPeriod" startAt="2"/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Osoby wymienione w pkt 1. określa się w niniejszym dokumencie jako „osoby uprawnione do wglądu”. </a:t>
            </a:r>
          </a:p>
          <a:p>
            <a:pPr marL="342900" indent="-342900" algn="just" eaLnBrk="1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  <a:buFont typeface="+mj-lt"/>
              <a:buAutoNum type="arabicPeriod" startAt="3"/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Rodzicom zdających pełnoletnich nie udziela się informacji dotyczących pracy egzaminacyjnej. Nie mogą oni również uczestniczyć we wglądzie do pracy egzaminacyjnej. </a:t>
            </a:r>
          </a:p>
          <a:p>
            <a:pPr marL="342900" indent="-342900" algn="just" eaLnBrk="1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666666"/>
              </a:buClr>
              <a:buFont typeface="+mj-lt"/>
              <a:buAutoNum type="arabicPeriod" startAt="4"/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Nie dopuszcza się możliwości dokonywania wglądu przez lub z udziałem pełnomocnika albo innej osoby wskazanej przez zdającego lub jego rodziców (prawnych opiekunów).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Google Shape;223;p39">
            <a:extLst>
              <a:ext uri="{FF2B5EF4-FFF2-40B4-BE49-F238E27FC236}">
                <a16:creationId xmlns:a16="http://schemas.microsoft.com/office/drawing/2014/main" id="{9B76DA17-7472-5B24-B990-68A898DBFCB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150" y="501650"/>
            <a:ext cx="3706813" cy="250825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r>
              <a:rPr lang="pl-PL" altLang="pl-PL" sz="32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Wgląd do pracy egzaminacyjnej</a:t>
            </a:r>
          </a:p>
        </p:txBody>
      </p:sp>
      <p:sp>
        <p:nvSpPr>
          <p:cNvPr id="37891" name="Google Shape;224;p39">
            <a:extLst>
              <a:ext uri="{FF2B5EF4-FFF2-40B4-BE49-F238E27FC236}">
                <a16:creationId xmlns:a16="http://schemas.microsoft.com/office/drawing/2014/main" id="{85B85E06-4AFA-E83B-8A0A-F54C83D26FE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0" y="196849"/>
            <a:ext cx="4167188" cy="4709380"/>
          </a:xfrm>
        </p:spPr>
        <p:txBody>
          <a:bodyPr/>
          <a:lstStyle/>
          <a:p>
            <a:pPr marL="0" indent="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b="1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Wniosek o wgląd </a:t>
            </a:r>
          </a:p>
          <a:p>
            <a:pPr marL="342900" indent="-342900" eaLnBrk="1" hangingPunct="1">
              <a:lnSpc>
                <a:spcPct val="150000"/>
              </a:lnSpc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  <a:buFont typeface="+mj-lt"/>
              <a:buAutoNum type="arabicPeriod"/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Wniosek o wgląd do pracy egzaminacyjnej składa się do dyrektora właściwej komisji okręgowej. Wniosek może być złożony osobiście, przez uprawnioną osobę lub osobę występującą                       w imieniu zdającego lub przesłany do komisji okręgowej drogą elektroniczną, faksem lub pocztą tradycyjną. </a:t>
            </a:r>
          </a:p>
          <a:p>
            <a:pPr marL="342900" indent="-342900" eaLnBrk="1" hangingPunct="1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Clr>
                <a:srgbClr val="666666"/>
              </a:buClr>
              <a:buFont typeface="+mj-lt"/>
              <a:buAutoNum type="arabicPeriod"/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Wzór wniosku o wgląd do pracy egzaminacyjnej jest umieszczony na stronie internetowej komisji </a:t>
            </a:r>
            <a:r>
              <a:rPr lang="pl-PL" altLang="pl-PL" b="1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www.oke.gda.pl</a:t>
            </a: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, jednakże złożenie wniosku na innym formularzu lub w formie listu/e-maila nie stanowi podstawy odmowy do dokonania wglądu.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Google Shape;229;p40">
            <a:extLst>
              <a:ext uri="{FF2B5EF4-FFF2-40B4-BE49-F238E27FC236}">
                <a16:creationId xmlns:a16="http://schemas.microsoft.com/office/drawing/2014/main" id="{21428F44-7074-4247-807B-A26AA0C09EF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150" y="501650"/>
            <a:ext cx="3706813" cy="250825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r>
              <a:rPr lang="pl-PL" altLang="pl-PL" sz="3200" dirty="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Wgląd do pracy egzaminacyjnej</a:t>
            </a:r>
          </a:p>
        </p:txBody>
      </p:sp>
      <p:sp>
        <p:nvSpPr>
          <p:cNvPr id="38915" name="Google Shape;230;p40">
            <a:extLst>
              <a:ext uri="{FF2B5EF4-FFF2-40B4-BE49-F238E27FC236}">
                <a16:creationId xmlns:a16="http://schemas.microsoft.com/office/drawing/2014/main" id="{A600B520-295B-3948-45BB-0CAE61CB433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394200" y="117475"/>
            <a:ext cx="4637088" cy="4098925"/>
          </a:xfrm>
        </p:spPr>
        <p:txBody>
          <a:bodyPr/>
          <a:lstStyle/>
          <a:p>
            <a:pPr marL="0" indent="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b="1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We wniosku o wgląd do pracy egzaminacyjnej należy wskazać:</a:t>
            </a: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 </a:t>
            </a:r>
          </a:p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imię i nazwisko zdającego;</a:t>
            </a:r>
          </a:p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PESEL zdającego (a w przypadku braku numeru PESEL-serię i numer dokumentu potwierdzającego tożsamość, którym zdający posługiwał się podczas egzaminu);</a:t>
            </a:r>
          </a:p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dane teleadresowe osoby dokonującej wglądu, w tym adres pocztowy oraz – jeżeli to tylko możliwe – adres e-mail lub numer telefonu komórkowego, lub inny sposób kontaktu umożliwiający jak najszybsze przekazanie informacji o wyznaczonym terminie wglądu;</a:t>
            </a:r>
          </a:p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przedmiot i poziom egzaminu, którego wgląd dotyczy.</a:t>
            </a:r>
          </a:p>
          <a:p>
            <a:pPr marL="0" indent="0" eaLnBrk="1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endParaRPr lang="pl-PL" altLang="pl-PL" sz="1300" dirty="0">
              <a:solidFill>
                <a:srgbClr val="666666"/>
              </a:solidFill>
              <a:latin typeface="Roboto" panose="02000000000000000000" pitchFamily="2" charset="0"/>
              <a:cs typeface="Arial" panose="020B0604020202020204" pitchFamily="34" charset="0"/>
              <a:sym typeface="Roboto" panose="02000000000000000000" pitchFamily="2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Google Shape;235;p41">
            <a:extLst>
              <a:ext uri="{FF2B5EF4-FFF2-40B4-BE49-F238E27FC236}">
                <a16:creationId xmlns:a16="http://schemas.microsoft.com/office/drawing/2014/main" id="{DC945CA4-D38F-C77F-2400-D0CF629BB1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150" y="501650"/>
            <a:ext cx="3706813" cy="250825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r>
              <a:rPr lang="pl-PL" altLang="pl-PL" sz="3200" dirty="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Wgląd do pracy egzaminacyjnej</a:t>
            </a:r>
            <a:br>
              <a:rPr lang="pl-PL" altLang="pl-PL" sz="3200" dirty="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</a:br>
            <a:endParaRPr lang="pl-PL" altLang="pl-PL" sz="2800" dirty="0">
              <a:solidFill>
                <a:srgbClr val="FFFFFF"/>
              </a:solidFill>
              <a:latin typeface="Merriweather" panose="00000500000000000000" pitchFamily="2" charset="0"/>
              <a:cs typeface="Arial" panose="020B0604020202020204" pitchFamily="34" charset="0"/>
              <a:sym typeface="Merriweather" panose="00000500000000000000" pitchFamily="2" charset="0"/>
            </a:endParaRPr>
          </a:p>
        </p:txBody>
      </p:sp>
      <p:sp>
        <p:nvSpPr>
          <p:cNvPr id="236" name="Google Shape;236;p41">
            <a:extLst>
              <a:ext uri="{FF2B5EF4-FFF2-40B4-BE49-F238E27FC236}">
                <a16:creationId xmlns:a16="http://schemas.microsoft.com/office/drawing/2014/main" id="{3BF22C85-2CF4-B03B-7B7D-184602F9151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483750" y="298247"/>
            <a:ext cx="4166400" cy="4461478"/>
          </a:xfrm>
          <a:ln>
            <a:miter lim="800000"/>
            <a:headEnd/>
            <a:tailEnd/>
          </a:ln>
        </p:spPr>
        <p:txBody>
          <a:bodyPr/>
          <a:lstStyle/>
          <a:p>
            <a:pPr marL="342900" indent="-342900" eaLnBrk="1" fontAlgn="auto" hangingPunct="1">
              <a:lnSpc>
                <a:spcPct val="150000"/>
              </a:lnSpc>
              <a:buClr>
                <a:schemeClr val="dk2"/>
              </a:buClr>
              <a:buFont typeface="+mj-lt"/>
              <a:buAutoNum type="arabicPeriod" startAt="3"/>
              <a:defRPr/>
            </a:pPr>
            <a:r>
              <a:rPr lang="pl" dirty="0">
                <a:solidFill>
                  <a:srgbClr val="080808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Wnioski o wgląd są przyjmowane i rozpatrywane od</a:t>
            </a:r>
            <a:r>
              <a:rPr lang="pl-PL" dirty="0">
                <a:solidFill>
                  <a:srgbClr val="080808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 </a:t>
            </a:r>
            <a:r>
              <a:rPr lang="pl" dirty="0">
                <a:solidFill>
                  <a:srgbClr val="080808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dnia wydania przez OKE świadectw dojrzałości i</a:t>
            </a:r>
            <a:r>
              <a:rPr lang="pl-PL" dirty="0">
                <a:solidFill>
                  <a:srgbClr val="080808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 </a:t>
            </a:r>
            <a:r>
              <a:rPr lang="pl" dirty="0">
                <a:solidFill>
                  <a:srgbClr val="080808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rozpatrywane zgodnie z kolejnością wpływu. </a:t>
            </a:r>
            <a:endParaRPr dirty="0">
              <a:solidFill>
                <a:srgbClr val="080808"/>
              </a:solidFill>
              <a:latin typeface="Times New Roman" panose="02020603050405020304" pitchFamily="18" charset="0"/>
              <a:ea typeface="Roboto"/>
              <a:cs typeface="Times New Roman" panose="02020603050405020304" pitchFamily="18" charset="0"/>
              <a:sym typeface="Roboto"/>
            </a:endParaRPr>
          </a:p>
          <a:p>
            <a:pPr marL="342900" indent="-342900" eaLnBrk="1" fontAlgn="auto" hangingPunct="1">
              <a:lnSpc>
                <a:spcPct val="150000"/>
              </a:lnSpc>
              <a:spcBef>
                <a:spcPts val="1600"/>
              </a:spcBef>
              <a:buClr>
                <a:schemeClr val="dk2"/>
              </a:buClr>
              <a:buFont typeface="+mj-lt"/>
              <a:buAutoNum type="arabicPeriod" startAt="4"/>
              <a:defRPr/>
            </a:pPr>
            <a:r>
              <a:rPr lang="pl" dirty="0">
                <a:solidFill>
                  <a:srgbClr val="080808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Dyrektor OKE – jeżeli to możliwe, w porozumieniu z</a:t>
            </a:r>
            <a:r>
              <a:rPr lang="pl-PL" dirty="0">
                <a:solidFill>
                  <a:srgbClr val="080808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 </a:t>
            </a:r>
            <a:r>
              <a:rPr lang="pl" dirty="0">
                <a:solidFill>
                  <a:srgbClr val="080808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wnioskodawcą – w ciągu nie więcej niż 5 dni roboczych od otrzymania wniosku o wgląd wyznacza termin wglądu (dzień oraz godzinę).</a:t>
            </a:r>
          </a:p>
          <a:p>
            <a:pPr marL="0" indent="0" eaLnBrk="1" fontAlgn="auto" hangingPunct="1">
              <a:lnSpc>
                <a:spcPct val="150000"/>
              </a:lnSpc>
              <a:spcBef>
                <a:spcPts val="1600"/>
              </a:spcBef>
              <a:buClr>
                <a:schemeClr val="dk2"/>
              </a:buClr>
              <a:buFont typeface="Roboto"/>
              <a:buNone/>
              <a:defRPr/>
            </a:pPr>
            <a:r>
              <a:rPr lang="pl-PL" dirty="0">
                <a:solidFill>
                  <a:schemeClr val="accent1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https://ziu.gov.pl/zdajacy/wnioski/wglad/</a:t>
            </a:r>
            <a:endParaRPr lang="pl-PL" dirty="0">
              <a:solidFill>
                <a:schemeClr val="accent1">
                  <a:lumMod val="90000"/>
                  <a:lumOff val="10000"/>
                </a:schemeClr>
              </a:solidFill>
              <a:latin typeface="Times New Roman" panose="02020603050405020304" pitchFamily="18" charset="0"/>
              <a:ea typeface="Roboto"/>
              <a:cs typeface="Times New Roman" panose="02020603050405020304" pitchFamily="18" charset="0"/>
              <a:sym typeface="Roboto"/>
            </a:endParaRPr>
          </a:p>
          <a:p>
            <a:pPr marL="0" indent="0" eaLnBrk="1" fontAlgn="auto" hangingPunct="1">
              <a:lnSpc>
                <a:spcPct val="150000"/>
              </a:lnSpc>
              <a:spcBef>
                <a:spcPts val="1600"/>
              </a:spcBef>
              <a:buClr>
                <a:schemeClr val="dk2"/>
              </a:buClr>
              <a:buFont typeface="Roboto"/>
              <a:buNone/>
              <a:defRPr/>
            </a:pPr>
            <a:r>
              <a:rPr lang="pl-PL" dirty="0">
                <a:solidFill>
                  <a:schemeClr val="accent1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https://serwis.oke.gda.pl/wglady/</a:t>
            </a:r>
            <a:endParaRPr lang="pl-PL" dirty="0">
              <a:solidFill>
                <a:schemeClr val="accent1">
                  <a:lumMod val="90000"/>
                  <a:lumOff val="10000"/>
                </a:schemeClr>
              </a:solidFill>
              <a:latin typeface="Times New Roman" panose="02020603050405020304" pitchFamily="18" charset="0"/>
              <a:ea typeface="Roboto"/>
              <a:cs typeface="Times New Roman" panose="02020603050405020304" pitchFamily="18" charset="0"/>
              <a:sym typeface="Roboto"/>
            </a:endParaRPr>
          </a:p>
          <a:p>
            <a:pPr marL="0" indent="0" eaLnBrk="1" fontAlgn="auto" hangingPunct="1">
              <a:lnSpc>
                <a:spcPct val="150000"/>
              </a:lnSpc>
              <a:spcBef>
                <a:spcPts val="1600"/>
              </a:spcBef>
              <a:buClr>
                <a:schemeClr val="dk2"/>
              </a:buClr>
              <a:buFont typeface="Roboto"/>
              <a:buNone/>
              <a:defRPr/>
            </a:pPr>
            <a:endParaRPr dirty="0">
              <a:solidFill>
                <a:srgbClr val="080808"/>
              </a:solidFill>
              <a:latin typeface="Times New Roman" panose="02020603050405020304" pitchFamily="18" charset="0"/>
              <a:ea typeface="Roboto"/>
              <a:cs typeface="Times New Roman" panose="02020603050405020304" pitchFamily="18" charset="0"/>
              <a:sym typeface="Roboto"/>
            </a:endParaRPr>
          </a:p>
          <a:p>
            <a:pPr marL="0" indent="0" eaLnBrk="1" fontAlgn="auto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Font typeface="Roboto"/>
              <a:buNone/>
              <a:defRPr/>
            </a:pPr>
            <a:endParaRPr sz="1500" dirty="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Google Shape;72;p14">
            <a:extLst>
              <a:ext uri="{FF2B5EF4-FFF2-40B4-BE49-F238E27FC236}">
                <a16:creationId xmlns:a16="http://schemas.microsoft.com/office/drawing/2014/main" id="{68515B56-0A6B-47CE-C9CC-0492A89E4B0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150" y="501650"/>
            <a:ext cx="3706813" cy="250825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br>
              <a:rPr lang="pl-PL" altLang="pl-PL" sz="3200" dirty="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</a:br>
            <a:r>
              <a:rPr lang="pl-PL" altLang="pl-PL" sz="3200" dirty="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Podstawy prawne</a:t>
            </a:r>
          </a:p>
        </p:txBody>
      </p:sp>
      <p:sp>
        <p:nvSpPr>
          <p:cNvPr id="14339" name="Google Shape;73;p14">
            <a:extLst>
              <a:ext uri="{FF2B5EF4-FFF2-40B4-BE49-F238E27FC236}">
                <a16:creationId xmlns:a16="http://schemas.microsoft.com/office/drawing/2014/main" id="{9049761F-177B-87F2-3DBD-5B818D5B623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297363" y="0"/>
            <a:ext cx="4846637" cy="5084763"/>
          </a:xfrm>
        </p:spPr>
        <p:txBody>
          <a:bodyPr/>
          <a:lstStyle/>
          <a:p>
            <a:pPr marL="285750" indent="-285750" algn="just" eaLnBrk="1" hangingPunct="1">
              <a:lnSpc>
                <a:spcPct val="150000"/>
              </a:lnSpc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Roboto" panose="02000000000000000000" pitchFamily="2" charset="0"/>
              </a:rPr>
              <a:t>rozporządzeniem Ministra Edukacji i Nauki z dnia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 czerwca 2024 r. zmieniającym rozporządzenie w sprawie podstawy programowej kształcenia ogólnego dla liceum ogólnokształcącego, technikum oraz branżowej szkoły II stopnia (Dz.U. poz. 1019), dotyczącym egzaminu maturalnego w Formule 2023;</a:t>
            </a:r>
          </a:p>
          <a:p>
            <a:pPr marL="285750" indent="-285750" algn="just" eaLnBrk="1" hangingPunct="1">
              <a:lnSpc>
                <a:spcPct val="150000"/>
              </a:lnSpc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ustawą z dnia 14 grudnia 2016 r.- Prawo oświatowe (Dz.U. z 2026 r. poz. 820)</a:t>
            </a:r>
          </a:p>
          <a:p>
            <a:pPr marL="285750" indent="-285750" algn="just" eaLnBrk="1" hangingPunct="1">
              <a:lnSpc>
                <a:spcPct val="150000"/>
              </a:lnSpc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informatorami o egzaminie maturalnym w Formule 2023 z poszczególnych przedmiotów od roku szkolnego 2024/2025, opublikowanymi na stronie internetowej </a:t>
            </a: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Centralnej Komisji Egzaminacyjnej</a:t>
            </a: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Google Shape;241;p42">
            <a:extLst>
              <a:ext uri="{FF2B5EF4-FFF2-40B4-BE49-F238E27FC236}">
                <a16:creationId xmlns:a16="http://schemas.microsoft.com/office/drawing/2014/main" id="{45C1C171-38D4-56D7-AFA1-7FD4424663B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150" y="501650"/>
            <a:ext cx="3706813" cy="250825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r>
              <a:rPr lang="pl-PL" altLang="pl-PL" sz="3200" dirty="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Wgląd do pracy egzaminacyjnej</a:t>
            </a:r>
            <a:br>
              <a:rPr lang="pl-PL" altLang="pl-PL" sz="3200" dirty="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</a:br>
            <a:br>
              <a:rPr lang="pl-PL" altLang="pl-PL" sz="2800" dirty="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</a:br>
            <a:endParaRPr lang="pl-PL" altLang="pl-PL" sz="2800" dirty="0">
              <a:solidFill>
                <a:srgbClr val="FFFFFF"/>
              </a:solidFill>
              <a:latin typeface="Merriweather" panose="00000500000000000000" pitchFamily="2" charset="0"/>
              <a:cs typeface="Arial" panose="020B0604020202020204" pitchFamily="34" charset="0"/>
              <a:sym typeface="Merriweather" panose="00000500000000000000" pitchFamily="2" charset="0"/>
            </a:endParaRPr>
          </a:p>
        </p:txBody>
      </p:sp>
      <p:sp>
        <p:nvSpPr>
          <p:cNvPr id="40963" name="Google Shape;242;p42">
            <a:extLst>
              <a:ext uri="{FF2B5EF4-FFF2-40B4-BE49-F238E27FC236}">
                <a16:creationId xmlns:a16="http://schemas.microsoft.com/office/drawing/2014/main" id="{15EC4084-F7ED-E4ED-C20E-0233463ECF6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0" y="239713"/>
            <a:ext cx="4167188" cy="4098925"/>
          </a:xfrm>
        </p:spPr>
        <p:txBody>
          <a:bodyPr/>
          <a:lstStyle/>
          <a:p>
            <a:pPr marL="0" indent="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b="1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Termin i miejsce wglądu:</a:t>
            </a:r>
          </a:p>
          <a:p>
            <a:pPr marL="342900" indent="-342900" eaLnBrk="1" hangingPunct="1">
              <a:lnSpc>
                <a:spcPct val="150000"/>
              </a:lnSpc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  <a:buFont typeface="+mj-lt"/>
              <a:buAutoNum type="arabicPeriod"/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O wyznaczonym terminie wglądu komisja okręgowa informuje wnioskodawcę.</a:t>
            </a:r>
          </a:p>
          <a:p>
            <a:pPr marL="342900" indent="-342900" eaLnBrk="1" hangingPunct="1">
              <a:lnSpc>
                <a:spcPct val="150000"/>
              </a:lnSpc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  <a:buFont typeface="+mj-lt"/>
              <a:buAutoNum type="arabicPeriod"/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Na prośbę zdającego wgląd może być umówiony w późniejszym terminie, a informacja o takiej prośbie powinna być dołączona do wniosku            o wgląd. </a:t>
            </a:r>
          </a:p>
          <a:p>
            <a:pPr marL="0" indent="0" eaLnBrk="1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endParaRPr lang="pl-PL" altLang="pl-PL" dirty="0">
              <a:solidFill>
                <a:srgbClr val="666666"/>
              </a:solidFill>
              <a:latin typeface="Roboto" panose="02000000000000000000" pitchFamily="2" charset="0"/>
              <a:cs typeface="Arial" panose="020B0604020202020204" pitchFamily="34" charset="0"/>
              <a:sym typeface="Roboto" panose="02000000000000000000" pitchFamily="2" charset="0"/>
            </a:endParaRPr>
          </a:p>
          <a:p>
            <a:pPr marL="0" indent="0" eaLnBrk="1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endParaRPr lang="pl-PL" altLang="pl-PL" dirty="0">
              <a:solidFill>
                <a:srgbClr val="666666"/>
              </a:solidFill>
              <a:latin typeface="Roboto" panose="02000000000000000000" pitchFamily="2" charset="0"/>
              <a:cs typeface="Arial" panose="020B0604020202020204" pitchFamily="34" charset="0"/>
              <a:sym typeface="Roboto" panose="02000000000000000000" pitchFamily="2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Google Shape;247;p43">
            <a:extLst>
              <a:ext uri="{FF2B5EF4-FFF2-40B4-BE49-F238E27FC236}">
                <a16:creationId xmlns:a16="http://schemas.microsoft.com/office/drawing/2014/main" id="{25A7FC34-1FD7-B04B-C787-67AAEEE3BE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150" y="501650"/>
            <a:ext cx="3706813" cy="250825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r>
              <a:rPr lang="pl-PL" altLang="pl-PL" sz="3200" dirty="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Wgląd do pracy egzaminacyjnej</a:t>
            </a:r>
            <a:br>
              <a:rPr lang="pl-PL" altLang="pl-PL" sz="3200" dirty="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</a:br>
            <a:br>
              <a:rPr lang="pl-PL" altLang="pl-PL" sz="2800" dirty="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</a:br>
            <a:endParaRPr lang="pl-PL" altLang="pl-PL" sz="2800" dirty="0">
              <a:solidFill>
                <a:srgbClr val="FFFFFF"/>
              </a:solidFill>
              <a:latin typeface="Merriweather" panose="00000500000000000000" pitchFamily="2" charset="0"/>
              <a:cs typeface="Arial" panose="020B0604020202020204" pitchFamily="34" charset="0"/>
              <a:sym typeface="Merriweather" panose="00000500000000000000" pitchFamily="2" charset="0"/>
            </a:endParaRPr>
          </a:p>
        </p:txBody>
      </p:sp>
      <p:sp>
        <p:nvSpPr>
          <p:cNvPr id="41987" name="Google Shape;248;p43">
            <a:extLst>
              <a:ext uri="{FF2B5EF4-FFF2-40B4-BE49-F238E27FC236}">
                <a16:creationId xmlns:a16="http://schemas.microsoft.com/office/drawing/2014/main" id="{6331D82B-17C1-1E58-D515-68DAA9A236C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375128" y="-31005"/>
            <a:ext cx="4660900" cy="5337678"/>
          </a:xfrm>
        </p:spPr>
        <p:txBody>
          <a:bodyPr/>
          <a:lstStyle/>
          <a:p>
            <a:pPr marL="342900" indent="-342900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+mj-lt"/>
              <a:buAutoNum type="arabicPeriod" startAt="3"/>
            </a:pPr>
            <a:r>
              <a:rPr lang="pl-PL" altLang="pl-PL" sz="125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Dyrektor Okręgowej Komisji Egzaminacyjnej wyznacza miejsce wglądu. W szczególnych oraz uzasadnionych przypadkach wynikających z niepełnosprawności osoby uprawnionej do wglądu Dyrektor Okręgowej Komisji Egzaminacyjnej może wyrazić zgodę na zorganizowanie i przeprowadzenie wglądu poza siedzibą komisji okręgowej. </a:t>
            </a:r>
          </a:p>
          <a:p>
            <a:pPr marL="342900" indent="-342900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+mj-lt"/>
              <a:buAutoNum type="arabicPeriod" startAt="4"/>
            </a:pPr>
            <a:r>
              <a:rPr lang="pl-PL" altLang="pl-PL" sz="125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Wyznaczony przez dyrektora komisji okręgowej termin wglądu może zostać zmieniony:</a:t>
            </a:r>
          </a:p>
          <a:p>
            <a:pPr marL="342900" indent="-342900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+mj-lt"/>
              <a:buAutoNum type="alphaLcPeriod"/>
            </a:pPr>
            <a:r>
              <a:rPr lang="pl-PL" altLang="pl-PL" sz="125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na prośbę absolwenta, w ramach możliwości organizacyjnych komisji okręgowej;</a:t>
            </a:r>
          </a:p>
          <a:p>
            <a:pPr marL="342900" indent="-342900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+mj-lt"/>
              <a:buAutoNum type="alphaLcPeriod"/>
            </a:pPr>
            <a:r>
              <a:rPr lang="pl-PL" altLang="pl-PL" sz="125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na prośbę komisji okręgowej, w porozumieniu z absolwentem. </a:t>
            </a:r>
          </a:p>
          <a:p>
            <a:pPr marL="342900" indent="-342900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+mj-lt"/>
              <a:buAutoNum type="arabicPeriod" startAt="5"/>
            </a:pPr>
            <a:r>
              <a:rPr lang="pl-PL" altLang="pl-PL" sz="125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W przypadku spóźnienia się absolwenta na wgląd, termin wglądu – jeżeli to tylko możliwe – przesuwany jest na późniejszą godzinę tego samego dnia. Jeżeli dokonanie wglądu tego samego dnia nie jest już możliwe z przyczyn obiektywnych lub na prośbę absolwenta, termin może zostać przesunięty na inny dzień.</a:t>
            </a:r>
          </a:p>
          <a:p>
            <a:pPr marL="0" indent="0" eaLnBrk="1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endParaRPr lang="pl-PL" altLang="pl-PL" sz="1300" dirty="0">
              <a:solidFill>
                <a:srgbClr val="666666"/>
              </a:solidFill>
              <a:latin typeface="Roboto" panose="02000000000000000000" pitchFamily="2" charset="0"/>
              <a:cs typeface="Arial" panose="020B0604020202020204" pitchFamily="34" charset="0"/>
              <a:sym typeface="Roboto" panose="02000000000000000000" pitchFamily="2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Google Shape;253;p44">
            <a:extLst>
              <a:ext uri="{FF2B5EF4-FFF2-40B4-BE49-F238E27FC236}">
                <a16:creationId xmlns:a16="http://schemas.microsoft.com/office/drawing/2014/main" id="{FE4007AF-3C79-942A-0410-D43A8BB4B9E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150" y="501650"/>
            <a:ext cx="3706813" cy="250825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r>
              <a:rPr lang="pl-PL" altLang="pl-PL" sz="3200" dirty="0">
                <a:solidFill>
                  <a:srgbClr val="FFFFFF"/>
                </a:solidFill>
                <a:latin typeface="Merriweather"/>
                <a:sym typeface="Merriweather" panose="00000500000000000000" pitchFamily="2" charset="0"/>
              </a:rPr>
              <a:t>Kiedy będzie przeprowadzony egzamin maturalny w</a:t>
            </a:r>
            <a:r>
              <a:rPr lang="pl-PL" altLang="pl-PL" sz="3200" dirty="0">
                <a:solidFill>
                  <a:srgbClr val="080808"/>
                </a:solidFill>
                <a:latin typeface="Times New Roman"/>
                <a:sym typeface="Merriweather" panose="00000500000000000000" pitchFamily="2" charset="0"/>
              </a:rPr>
              <a:t> </a:t>
            </a:r>
            <a:r>
              <a:rPr lang="pl-PL" altLang="pl-PL" sz="3200" dirty="0">
                <a:solidFill>
                  <a:srgbClr val="FFFFFF"/>
                </a:solidFill>
                <a:latin typeface="Merriweather"/>
                <a:sym typeface="Merriweather" panose="00000500000000000000" pitchFamily="2" charset="0"/>
              </a:rPr>
              <a:t>2027 roku?</a:t>
            </a:r>
          </a:p>
        </p:txBody>
      </p:sp>
      <p:sp>
        <p:nvSpPr>
          <p:cNvPr id="43011" name="Google Shape;254;p44">
            <a:extLst>
              <a:ext uri="{FF2B5EF4-FFF2-40B4-BE49-F238E27FC236}">
                <a16:creationId xmlns:a16="http://schemas.microsoft.com/office/drawing/2014/main" id="{073CF601-A521-1F23-FE5A-80AC3D7CCC8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438650" y="414338"/>
            <a:ext cx="4525963" cy="4090987"/>
          </a:xfrm>
        </p:spPr>
        <p:txBody>
          <a:bodyPr/>
          <a:lstStyle/>
          <a:p>
            <a:pPr marL="0" indent="0" algn="ctr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sz="2800" b="1" dirty="0">
                <a:solidFill>
                  <a:srgbClr val="FF0000"/>
                </a:solidFill>
                <a:latin typeface="Times New Roman"/>
                <a:sym typeface="Roboto" panose="02000000000000000000" pitchFamily="2" charset="0"/>
              </a:rPr>
              <a:t>Sesja główna – </a:t>
            </a:r>
          </a:p>
          <a:p>
            <a:pPr marL="0" indent="0" algn="ctr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None/>
            </a:pPr>
            <a:r>
              <a:rPr lang="pl-PL" altLang="pl-PL" sz="2800" b="1" dirty="0">
                <a:solidFill>
                  <a:srgbClr val="FF0000"/>
                </a:solidFill>
                <a:latin typeface="Times New Roman"/>
                <a:sym typeface="Roboto" panose="02000000000000000000" pitchFamily="2" charset="0"/>
              </a:rPr>
              <a:t>od 4 do 31 maja 2027 roku</a:t>
            </a:r>
            <a:endParaRPr lang="pl-PL" altLang="pl-PL" sz="2800" b="1" dirty="0">
              <a:solidFill>
                <a:srgbClr val="FF0000"/>
              </a:solidFill>
              <a:latin typeface="Times New Roman"/>
            </a:endParaRPr>
          </a:p>
          <a:p>
            <a:pPr marL="0" indent="0" algn="ctr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endParaRPr lang="pl-PL" altLang="pl-PL" sz="3600" b="1" dirty="0">
              <a:solidFill>
                <a:srgbClr val="FF0000"/>
              </a:solidFill>
              <a:latin typeface="Times New Roman" panose="02020603050405020304" pitchFamily="18" charset="0"/>
              <a:cs typeface="Arial" panose="020B0604020202020204" pitchFamily="34" charset="0"/>
              <a:sym typeface="Roboto" panose="02000000000000000000" pitchFamily="2" charset="0"/>
            </a:endParaRPr>
          </a:p>
          <a:p>
            <a:pPr marL="0" indent="0" algn="ctr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endParaRPr lang="pl-PL" altLang="pl-PL" sz="3600" b="1" dirty="0">
              <a:solidFill>
                <a:srgbClr val="FF0000"/>
              </a:solidFill>
              <a:latin typeface="Times New Roman" panose="02020603050405020304" pitchFamily="18" charset="0"/>
              <a:cs typeface="Arial" panose="020B0604020202020204" pitchFamily="34" charset="0"/>
              <a:sym typeface="Roboto" panose="02000000000000000000" pitchFamily="2" charset="0"/>
            </a:endParaRPr>
          </a:p>
          <a:p>
            <a:pPr marL="0" indent="0" algn="ctr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None/>
            </a:pPr>
            <a:r>
              <a:rPr lang="pl-PL" altLang="pl-PL" sz="2800" b="1" dirty="0">
                <a:solidFill>
                  <a:srgbClr val="FF0000"/>
                </a:solidFill>
                <a:latin typeface="Times New Roman"/>
                <a:sym typeface="Roboto" panose="02000000000000000000" pitchFamily="2" charset="0"/>
              </a:rPr>
              <a:t>Ogłoszenie wyników – 9 lipca 2027 roku</a:t>
            </a:r>
            <a:endParaRPr lang="pl-PL" altLang="pl-PL" sz="2800" b="1" dirty="0">
              <a:solidFill>
                <a:srgbClr val="FF0000"/>
              </a:solidFill>
              <a:latin typeface="Times New Roman"/>
            </a:endParaRPr>
          </a:p>
          <a:p>
            <a:pPr marL="0" indent="0" algn="just" eaLnBrk="1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endParaRPr lang="pl-PL" altLang="pl-PL" sz="1500" b="1" dirty="0">
              <a:solidFill>
                <a:srgbClr val="666666"/>
              </a:solidFill>
              <a:latin typeface="Roboto" panose="02000000000000000000" pitchFamily="2" charset="0"/>
              <a:cs typeface="Arial" panose="020B0604020202020204" pitchFamily="34" charset="0"/>
              <a:sym typeface="Roboto" panose="02000000000000000000" pitchFamily="2" charset="0"/>
            </a:endParaRPr>
          </a:p>
          <a:p>
            <a:pPr marL="0" indent="0" algn="just" eaLnBrk="1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endParaRPr lang="pl-PL" altLang="pl-PL" sz="1500" b="1" dirty="0">
              <a:solidFill>
                <a:srgbClr val="666666"/>
              </a:solidFill>
              <a:latin typeface="Roboto" panose="02000000000000000000" pitchFamily="2" charset="0"/>
              <a:cs typeface="Arial" panose="020B0604020202020204" pitchFamily="34" charset="0"/>
              <a:sym typeface="Roboto" panose="02000000000000000000" pitchFamily="2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Google Shape;259;p45">
            <a:extLst>
              <a:ext uri="{FF2B5EF4-FFF2-40B4-BE49-F238E27FC236}">
                <a16:creationId xmlns:a16="http://schemas.microsoft.com/office/drawing/2014/main" id="{31B10CEF-537D-D278-54B5-4DFD9495E31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150" y="501650"/>
            <a:ext cx="3706813" cy="250825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r>
              <a:rPr lang="pl-PL" altLang="pl-PL" sz="32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Inne terminy</a:t>
            </a:r>
            <a:br>
              <a:rPr lang="pl-PL" altLang="pl-PL" sz="32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</a:br>
            <a:br>
              <a:rPr lang="pl-PL" altLang="pl-PL" sz="32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</a:br>
            <a:r>
              <a:rPr lang="pl-PL" altLang="pl-PL" sz="32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Termin dodatkowy</a:t>
            </a:r>
          </a:p>
        </p:txBody>
      </p:sp>
      <p:sp>
        <p:nvSpPr>
          <p:cNvPr id="44035" name="Google Shape;260;p45">
            <a:extLst>
              <a:ext uri="{FF2B5EF4-FFF2-40B4-BE49-F238E27FC236}">
                <a16:creationId xmlns:a16="http://schemas.microsoft.com/office/drawing/2014/main" id="{12FA30FA-34F3-CEAC-8E1F-A66E78EBF2F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17499" y="62060"/>
            <a:ext cx="4438650" cy="4849055"/>
          </a:xfrm>
        </p:spPr>
        <p:txBody>
          <a:bodyPr/>
          <a:lstStyle/>
          <a:p>
            <a:pPr marL="0" indent="0" algn="ctr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sz="1600" dirty="0">
                <a:solidFill>
                  <a:srgbClr val="080808"/>
                </a:solidFill>
                <a:latin typeface="Times New Roman"/>
                <a:sym typeface="Roboto" panose="02000000000000000000" pitchFamily="2" charset="0"/>
              </a:rPr>
              <a:t>Za zgodą Dyrektora Okręgowej Komisji Egzaminacyjnej zdający (absolwent liceum), przystępuje do egzaminu maturalnego </a:t>
            </a:r>
            <a:r>
              <a:rPr lang="pl-PL" altLang="pl-PL" sz="1600" u="sng" dirty="0">
                <a:solidFill>
                  <a:srgbClr val="080808"/>
                </a:solidFill>
                <a:latin typeface="Times New Roman"/>
                <a:sym typeface="Roboto" panose="02000000000000000000" pitchFamily="2" charset="0"/>
              </a:rPr>
              <a:t>w terminie dodatkowym</a:t>
            </a:r>
          </a:p>
          <a:p>
            <a:pPr marL="0" indent="0" algn="ctr" eaLnBrk="1" hangingPunct="1"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  <a:buNone/>
            </a:pPr>
            <a:r>
              <a:rPr lang="pl-PL" altLang="pl-PL" sz="1600" b="1" dirty="0">
                <a:solidFill>
                  <a:srgbClr val="FF0000"/>
                </a:solidFill>
                <a:latin typeface="Times New Roman"/>
                <a:sym typeface="Roboto" panose="02000000000000000000" pitchFamily="2" charset="0"/>
              </a:rPr>
              <a:t>Część pisemna – od 1 do 16 czerwca 2027 r.</a:t>
            </a:r>
          </a:p>
          <a:p>
            <a:pPr marL="0" indent="0" algn="ctr" eaLnBrk="1" hangingPunct="1"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  <a:buNone/>
            </a:pPr>
            <a:r>
              <a:rPr lang="pl-PL" altLang="pl-PL" sz="1600" b="1" dirty="0">
                <a:solidFill>
                  <a:srgbClr val="FF0000"/>
                </a:solidFill>
                <a:latin typeface="Times New Roman"/>
                <a:sym typeface="Roboto" panose="02000000000000000000" pitchFamily="2" charset="0"/>
              </a:rPr>
              <a:t>Część ustna – od 7 do 9 czerwca 2027 r.</a:t>
            </a:r>
          </a:p>
          <a:p>
            <a:pPr marL="0" indent="0" algn="ctr" eaLnBrk="1" hangingPunct="1"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  <a:buNone/>
            </a:pPr>
            <a:r>
              <a:rPr lang="pl-PL" altLang="pl-PL" sz="1600" b="1" dirty="0">
                <a:solidFill>
                  <a:srgbClr val="FF0000"/>
                </a:solidFill>
                <a:latin typeface="Times New Roman"/>
                <a:sym typeface="Roboto" panose="02000000000000000000" pitchFamily="2" charset="0"/>
              </a:rPr>
              <a:t>Termin poprawkowy:</a:t>
            </a:r>
          </a:p>
          <a:p>
            <a:pPr marL="0" indent="0" algn="ctr" eaLnBrk="1" hangingPunct="1"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  <a:buNone/>
            </a:pPr>
            <a:r>
              <a:rPr lang="pl-PL" altLang="pl-PL" sz="1600" b="1" dirty="0">
                <a:solidFill>
                  <a:srgbClr val="FF0000"/>
                </a:solidFill>
                <a:latin typeface="Times New Roman"/>
                <a:sym typeface="Roboto" panose="02000000000000000000" pitchFamily="2" charset="0"/>
              </a:rPr>
              <a:t>Część pisemna – 23 sierpnia 2027 r.</a:t>
            </a:r>
          </a:p>
          <a:p>
            <a:pPr marL="0" indent="0" algn="ctr" eaLnBrk="1" hangingPunct="1"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  <a:buNone/>
            </a:pPr>
            <a:r>
              <a:rPr lang="pl-PL" altLang="pl-PL" sz="1600" b="1" dirty="0">
                <a:solidFill>
                  <a:srgbClr val="FF0000"/>
                </a:solidFill>
                <a:latin typeface="Times New Roman"/>
                <a:sym typeface="Roboto" panose="02000000000000000000" pitchFamily="2" charset="0"/>
              </a:rPr>
              <a:t>Część ustna – 24 sierpnia 2027 r.</a:t>
            </a:r>
            <a:endParaRPr lang="pl-PL" altLang="pl-PL" sz="1600" b="1" dirty="0">
              <a:solidFill>
                <a:srgbClr val="FF0000"/>
              </a:solidFill>
              <a:latin typeface="Times New Roman"/>
            </a:endParaRPr>
          </a:p>
          <a:p>
            <a:pPr marL="0" indent="0" algn="just" eaLnBrk="1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endParaRPr lang="pl-PL" altLang="pl-PL" sz="1300" dirty="0">
              <a:solidFill>
                <a:srgbClr val="666666"/>
              </a:solidFill>
              <a:latin typeface="Roboto" panose="02000000000000000000" pitchFamily="2" charset="0"/>
              <a:cs typeface="Arial" panose="020B0604020202020204" pitchFamily="34" charset="0"/>
              <a:sym typeface="Roboto" panose="02000000000000000000" pitchFamily="2" charset="0"/>
            </a:endParaRPr>
          </a:p>
          <a:p>
            <a:pPr marL="0" indent="0" algn="just" eaLnBrk="1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endParaRPr lang="pl-PL" altLang="pl-PL" sz="1300" dirty="0">
              <a:solidFill>
                <a:srgbClr val="666666"/>
              </a:solidFill>
              <a:latin typeface="Roboto" panose="02000000000000000000" pitchFamily="2" charset="0"/>
              <a:cs typeface="Arial" panose="020B0604020202020204" pitchFamily="34" charset="0"/>
              <a:sym typeface="Roboto" panose="02000000000000000000" pitchFamily="2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Google Shape;283;p49">
            <a:extLst>
              <a:ext uri="{FF2B5EF4-FFF2-40B4-BE49-F238E27FC236}">
                <a16:creationId xmlns:a16="http://schemas.microsoft.com/office/drawing/2014/main" id="{DE488D4A-B145-F052-FB8D-E25CE9DB24B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150" y="501650"/>
            <a:ext cx="3706813" cy="250825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r>
              <a:rPr lang="pl-PL" altLang="pl-PL" sz="3200" dirty="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Jak należy zgłosić chęć przystąpienia do</a:t>
            </a:r>
            <a:r>
              <a:rPr lang="pl-PL" altLang="pl-PL" sz="32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Merriweather" panose="00000500000000000000" pitchFamily="2" charset="0"/>
              </a:rPr>
              <a:t> </a:t>
            </a:r>
            <a:r>
              <a:rPr lang="pl-PL" altLang="pl-PL" sz="3200" dirty="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egzaminu maturalnego?</a:t>
            </a:r>
          </a:p>
        </p:txBody>
      </p:sp>
      <p:sp>
        <p:nvSpPr>
          <p:cNvPr id="45059" name="Google Shape;284;p49">
            <a:extLst>
              <a:ext uri="{FF2B5EF4-FFF2-40B4-BE49-F238E27FC236}">
                <a16:creationId xmlns:a16="http://schemas.microsoft.com/office/drawing/2014/main" id="{A64C0BD5-BC05-26FE-2458-69AD12DD139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0" y="177800"/>
            <a:ext cx="4378325" cy="4476750"/>
          </a:xfrm>
        </p:spPr>
        <p:txBody>
          <a:bodyPr/>
          <a:lstStyle/>
          <a:p>
            <a:pPr marL="0" indent="0" algn="just" eaLnBrk="1" hangingPunct="1">
              <a:buClr>
                <a:srgbClr val="666666"/>
              </a:buClr>
              <a:buNone/>
            </a:pPr>
            <a:r>
              <a:rPr lang="pl-PL" sz="1600" dirty="0">
                <a:solidFill>
                  <a:srgbClr val="FF0000"/>
                </a:solidFill>
                <a:latin typeface="Times New Roman"/>
                <a:sym typeface="Roboto" panose="02000000000000000000" pitchFamily="2" charset="0"/>
              </a:rPr>
              <a:t>Od roku szkolnego 2025/2026 zdający składają </a:t>
            </a:r>
            <a:r>
              <a:rPr lang="pl-PL" sz="1600" b="1" dirty="0">
                <a:solidFill>
                  <a:srgbClr val="FF0000"/>
                </a:solidFill>
                <a:latin typeface="Times New Roman"/>
                <a:sym typeface="Roboto" panose="02000000000000000000" pitchFamily="2" charset="0"/>
              </a:rPr>
              <a:t>wyłącznie deklarację ostateczną</a:t>
            </a:r>
            <a:r>
              <a:rPr lang="pl-PL" sz="1600" dirty="0">
                <a:solidFill>
                  <a:srgbClr val="FF0000"/>
                </a:solidFill>
                <a:latin typeface="Times New Roman"/>
                <a:sym typeface="Roboto" panose="02000000000000000000" pitchFamily="2" charset="0"/>
              </a:rPr>
              <a:t> przystąpienia do egzaminu maturalnego.</a:t>
            </a:r>
            <a:endParaRPr lang="pl-PL" sz="1600" dirty="0">
              <a:solidFill>
                <a:srgbClr val="FF0000"/>
              </a:solidFill>
              <a:latin typeface="Times New Roman"/>
            </a:endParaRPr>
          </a:p>
          <a:p>
            <a:pPr marL="0" indent="0" algn="just">
              <a:buNone/>
            </a:pPr>
            <a:r>
              <a:rPr lang="pl-PL" sz="1600" dirty="0">
                <a:solidFill>
                  <a:srgbClr val="080808"/>
                </a:solidFill>
                <a:latin typeface="Times New Roman"/>
                <a:sym typeface="Roboto" panose="02000000000000000000" pitchFamily="2" charset="0"/>
              </a:rPr>
              <a:t>Do</a:t>
            </a:r>
            <a:r>
              <a:rPr lang="pl-PL" sz="1600" dirty="0">
                <a:solidFill>
                  <a:srgbClr val="FF0000"/>
                </a:solidFill>
                <a:latin typeface="Times New Roman"/>
                <a:sym typeface="Roboto" panose="02000000000000000000" pitchFamily="2" charset="0"/>
              </a:rPr>
              <a:t> </a:t>
            </a:r>
            <a:r>
              <a:rPr lang="pl-PL" sz="1600" b="1" dirty="0">
                <a:solidFill>
                  <a:srgbClr val="FF0000"/>
                </a:solidFill>
                <a:latin typeface="Times New Roman"/>
                <a:sym typeface="Roboto" panose="02000000000000000000" pitchFamily="2" charset="0"/>
              </a:rPr>
              <a:t>7 lutego 2027 r.</a:t>
            </a:r>
            <a:r>
              <a:rPr lang="pl-PL" sz="1600" dirty="0">
                <a:solidFill>
                  <a:srgbClr val="FF0000"/>
                </a:solidFill>
                <a:latin typeface="Times New Roman"/>
                <a:sym typeface="Roboto" panose="02000000000000000000" pitchFamily="2" charset="0"/>
              </a:rPr>
              <a:t> </a:t>
            </a:r>
            <a:r>
              <a:rPr lang="pl-PL" sz="1600" dirty="0">
                <a:solidFill>
                  <a:srgbClr val="080808"/>
                </a:solidFill>
                <a:latin typeface="Times New Roman"/>
                <a:sym typeface="Roboto" panose="02000000000000000000" pitchFamily="2" charset="0"/>
              </a:rPr>
              <a:t>deklarację przystąpienia do egzaminu maturalnego składają w formie elektronicznej.</a:t>
            </a:r>
            <a:endParaRPr lang="pl-PL" sz="1600" b="1" u="sng" dirty="0">
              <a:solidFill>
                <a:srgbClr val="080808"/>
              </a:solidFill>
              <a:latin typeface="Times New Roman"/>
              <a:sym typeface="Roboto" panose="02000000000000000000" pitchFamily="2" charset="0"/>
            </a:endParaRPr>
          </a:p>
          <a:p>
            <a:pPr marL="0" indent="0" algn="just">
              <a:buNone/>
            </a:pPr>
            <a:r>
              <a:rPr lang="pl-PL" sz="1600" b="1" u="sng" dirty="0">
                <a:solidFill>
                  <a:srgbClr val="FF0000"/>
                </a:solidFill>
                <a:latin typeface="Times New Roman"/>
                <a:sym typeface="Roboto" panose="02000000000000000000" pitchFamily="2" charset="0"/>
              </a:rPr>
              <a:t>Po terminie złożenia deklaracji nie ma już możliwości dokonywania w deklaracji zmian dotyczących wyboru przedmiotów i poziomu egzaminów (z wyjątkiem laureatów i finalistów olimpiad przedmiotowych)</a:t>
            </a:r>
          </a:p>
          <a:p>
            <a:pPr marL="0" indent="0" algn="just">
              <a:buNone/>
            </a:pPr>
            <a:endParaRPr lang="pl-PL" sz="1600" b="1" u="sng" dirty="0">
              <a:solidFill>
                <a:srgbClr val="FF0000"/>
              </a:solidFill>
              <a:latin typeface="Times New Roman"/>
              <a:sym typeface="Roboto" panose="02000000000000000000" pitchFamily="2" charset="0"/>
            </a:endParaRPr>
          </a:p>
          <a:p>
            <a:pPr marL="0" indent="0" algn="ctr">
              <a:buNone/>
            </a:pPr>
            <a:r>
              <a:rPr lang="pl-PL" sz="1600" b="1" u="sng" dirty="0">
                <a:solidFill>
                  <a:srgbClr val="FF0000"/>
                </a:solidFill>
                <a:latin typeface="Times New Roman"/>
              </a:rPr>
              <a:t>UWAGA !</a:t>
            </a:r>
          </a:p>
          <a:p>
            <a:pPr marL="0" indent="0" algn="just">
              <a:buNone/>
            </a:pPr>
            <a:endParaRPr lang="pl-PL" sz="1600" b="1" u="sng" dirty="0">
              <a:solidFill>
                <a:srgbClr val="FF0000"/>
              </a:solidFill>
              <a:latin typeface="Times New Roman"/>
            </a:endParaRPr>
          </a:p>
          <a:p>
            <a:pPr marL="0" indent="0" algn="just">
              <a:buNone/>
            </a:pPr>
            <a:r>
              <a:rPr lang="pl-PL" sz="1600" b="1" dirty="0">
                <a:solidFill>
                  <a:srgbClr val="FF0000"/>
                </a:solidFill>
                <a:latin typeface="Times New Roman"/>
              </a:rPr>
              <a:t>Ze względu na konieczność sprawdzenia przez szkołę poprawności wprowadzanych danych wydruk deklaracji z systemu należy złożyć do          </a:t>
            </a:r>
            <a:r>
              <a:rPr lang="pl-PL" sz="1600" b="1" dirty="0">
                <a:solidFill>
                  <a:srgbClr val="080808"/>
                </a:solidFill>
                <a:latin typeface="Times New Roman"/>
              </a:rPr>
              <a:t>1 lutego 2027 roku.</a:t>
            </a:r>
            <a:endParaRPr lang="pl-PL" dirty="0">
              <a:solidFill>
                <a:srgbClr val="080808"/>
              </a:solidFill>
            </a:endParaRPr>
          </a:p>
          <a:p>
            <a:pPr marL="0" indent="0" algn="just">
              <a:buNone/>
            </a:pPr>
            <a:endParaRPr lang="pl-PL" sz="1600" b="1" u="sng" dirty="0">
              <a:solidFill>
                <a:srgbClr val="404040"/>
              </a:solidFill>
              <a:latin typeface="Times New Roman"/>
            </a:endParaRPr>
          </a:p>
          <a:p>
            <a:pPr marL="1200150" lvl="1" indent="-285750">
              <a:buFont typeface="Arial"/>
              <a:buChar char="○"/>
            </a:pPr>
            <a:endParaRPr lang="pl-PL" sz="1100" dirty="0">
              <a:solidFill>
                <a:srgbClr val="404040"/>
              </a:solidFill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pl-PL" sz="1100" dirty="0">
              <a:solidFill>
                <a:srgbClr val="404040"/>
              </a:solidFill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pl-PL" altLang="pl-PL" dirty="0">
              <a:solidFill>
                <a:srgbClr val="080808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Google Shape;283;p49">
            <a:extLst>
              <a:ext uri="{FF2B5EF4-FFF2-40B4-BE49-F238E27FC236}">
                <a16:creationId xmlns:a16="http://schemas.microsoft.com/office/drawing/2014/main" id="{DE488D4A-B145-F052-FB8D-E25CE9DB24B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150" y="501650"/>
            <a:ext cx="3706813" cy="250825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r>
              <a:rPr lang="pl-PL" altLang="pl-PL" sz="3200" dirty="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Jak należy zgłosić chęć przystąpienia do</a:t>
            </a:r>
            <a:r>
              <a:rPr lang="pl-PL" altLang="pl-PL" sz="32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Merriweather" panose="00000500000000000000" pitchFamily="2" charset="0"/>
              </a:rPr>
              <a:t> </a:t>
            </a:r>
            <a:r>
              <a:rPr lang="pl-PL" altLang="pl-PL" sz="3200" dirty="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egzaminu maturalnego?</a:t>
            </a:r>
          </a:p>
        </p:txBody>
      </p:sp>
      <p:sp>
        <p:nvSpPr>
          <p:cNvPr id="45059" name="Google Shape;284;p49">
            <a:extLst>
              <a:ext uri="{FF2B5EF4-FFF2-40B4-BE49-F238E27FC236}">
                <a16:creationId xmlns:a16="http://schemas.microsoft.com/office/drawing/2014/main" id="{A64C0BD5-BC05-26FE-2458-69AD12DD139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0" y="177800"/>
            <a:ext cx="4378325" cy="4476750"/>
          </a:xfrm>
        </p:spPr>
        <p:txBody>
          <a:bodyPr/>
          <a:lstStyle/>
          <a:p>
            <a:pPr marL="0" indent="0" algn="just" eaLnBrk="1" hangingPunct="1">
              <a:buClr>
                <a:srgbClr val="666666"/>
              </a:buClr>
              <a:buNone/>
            </a:pPr>
            <a:endParaRPr lang="pl-PL" sz="1100" dirty="0">
              <a:solidFill>
                <a:srgbClr val="404040"/>
              </a:solidFill>
            </a:endParaRPr>
          </a:p>
          <a:p>
            <a:pPr marL="0" indent="0" algn="ctr">
              <a:buNone/>
            </a:pPr>
            <a:r>
              <a:rPr lang="pl-PL" sz="1600" dirty="0">
                <a:solidFill>
                  <a:srgbClr val="080808"/>
                </a:solidFill>
                <a:latin typeface="Times New Roman"/>
              </a:rPr>
              <a:t>Każdy zdający składa deklarację w </a:t>
            </a:r>
            <a:r>
              <a:rPr lang="pl-PL" sz="1600" u="sng" dirty="0">
                <a:solidFill>
                  <a:srgbClr val="080808"/>
                </a:solidFill>
                <a:latin typeface="Times New Roma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postaci elektronicznej (e-deklarację)</a:t>
            </a:r>
            <a:r>
              <a:rPr lang="pl-PL" sz="1600" dirty="0">
                <a:solidFill>
                  <a:srgbClr val="080808"/>
                </a:solidFill>
                <a:latin typeface="Times New Roman"/>
              </a:rPr>
              <a:t> w Zintegrowanym Interfejsie Użytkownika (ZIU) na stronie internetowej </a:t>
            </a:r>
            <a:r>
              <a:rPr lang="pl-PL" sz="1600" u="sng" dirty="0">
                <a:solidFill>
                  <a:srgbClr val="080808"/>
                </a:solidFill>
                <a:latin typeface="Times New Roma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https://ziu.gov.pl</a:t>
            </a:r>
            <a:r>
              <a:rPr lang="pl-PL" sz="1600" u="sng" dirty="0">
                <a:solidFill>
                  <a:srgbClr val="080808"/>
                </a:solidFill>
                <a:latin typeface="Times New Roman"/>
              </a:rPr>
              <a:t>/login</a:t>
            </a:r>
            <a:r>
              <a:rPr lang="pl-PL" sz="1600" dirty="0">
                <a:solidFill>
                  <a:srgbClr val="080808"/>
                </a:solidFill>
                <a:latin typeface="Times New Roman"/>
              </a:rPr>
              <a:t> .</a:t>
            </a:r>
          </a:p>
          <a:p>
            <a:pPr>
              <a:buNone/>
            </a:pPr>
            <a:endParaRPr lang="pl-PL" sz="1600" dirty="0">
              <a:solidFill>
                <a:srgbClr val="080808"/>
              </a:solidFill>
              <a:latin typeface="Times New Roman"/>
            </a:endParaRPr>
          </a:p>
          <a:p>
            <a:pPr>
              <a:buNone/>
            </a:pPr>
            <a:r>
              <a:rPr lang="pl-PL" sz="1600" dirty="0">
                <a:solidFill>
                  <a:srgbClr val="080808"/>
                </a:solidFill>
                <a:latin typeface="Times New Roman"/>
              </a:rPr>
              <a:t>Logowanie do ZIU jest możliwe:</a:t>
            </a:r>
          </a:p>
          <a:p>
            <a:pPr marL="285750" indent="-285750">
              <a:buFont typeface="Arial"/>
              <a:buChar char="●"/>
            </a:pPr>
            <a:r>
              <a:rPr lang="pl-PL" sz="1600" dirty="0">
                <a:solidFill>
                  <a:srgbClr val="080808"/>
                </a:solidFill>
                <a:latin typeface="Times New Roman"/>
              </a:rPr>
              <a:t>przy użyciu loginu i hasła otrzymanego od dyrektora szkoły do 15 listopada 2026 r.;</a:t>
            </a:r>
          </a:p>
          <a:p>
            <a:pPr marL="285750" indent="-285750">
              <a:buFont typeface="Arial"/>
              <a:buChar char="●"/>
            </a:pPr>
            <a:r>
              <a:rPr lang="pl-PL" sz="1600" dirty="0">
                <a:solidFill>
                  <a:srgbClr val="080808"/>
                </a:solidFill>
                <a:latin typeface="Times New Roman"/>
              </a:rPr>
              <a:t>przy użyciu profilu zaufanego;</a:t>
            </a:r>
          </a:p>
          <a:p>
            <a:pPr marL="285750" indent="-285750">
              <a:buFont typeface="Arial"/>
              <a:buChar char="●"/>
            </a:pPr>
            <a:r>
              <a:rPr lang="pl-PL" sz="1600" dirty="0">
                <a:solidFill>
                  <a:srgbClr val="080808"/>
                </a:solidFill>
                <a:latin typeface="Times New Roman"/>
              </a:rPr>
              <a:t>e- dowodu;</a:t>
            </a:r>
          </a:p>
          <a:p>
            <a:pPr marL="285750" indent="-285750">
              <a:buFont typeface="Arial"/>
              <a:buChar char="●"/>
            </a:pPr>
            <a:r>
              <a:rPr lang="pl-PL" sz="1600" dirty="0">
                <a:solidFill>
                  <a:srgbClr val="080808"/>
                </a:solidFill>
                <a:latin typeface="Times New Roman"/>
              </a:rPr>
              <a:t>bankowości elektronicznej.</a:t>
            </a:r>
          </a:p>
          <a:p>
            <a:pPr marL="1200150" lvl="1" indent="-285750">
              <a:buFont typeface="Arial"/>
              <a:buChar char="○"/>
            </a:pPr>
            <a:endParaRPr lang="pl-PL" sz="11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/>
              <a:buChar char="●"/>
            </a:pPr>
            <a:endParaRPr lang="pl-PL" sz="1600" dirty="0">
              <a:solidFill>
                <a:schemeClr val="tx1"/>
              </a:solidFill>
              <a:latin typeface="Times New Roman"/>
            </a:endParaRPr>
          </a:p>
          <a:p>
            <a:pPr marL="1200150" lvl="1" indent="-285750">
              <a:buFont typeface="Arial"/>
              <a:buChar char="○"/>
            </a:pPr>
            <a:endParaRPr lang="pl-PL" sz="11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pl-PL" sz="1100" dirty="0">
              <a:solidFill>
                <a:srgbClr val="404040"/>
              </a:solidFill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pl-PL" altLang="pl-PL" dirty="0">
              <a:solidFill>
                <a:srgbClr val="080808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5478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Google Shape;289;p50">
            <a:extLst>
              <a:ext uri="{FF2B5EF4-FFF2-40B4-BE49-F238E27FC236}">
                <a16:creationId xmlns:a16="http://schemas.microsoft.com/office/drawing/2014/main" id="{CDDFDB73-0C70-C6D6-A239-3399E0784A3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150" y="501650"/>
            <a:ext cx="3706813" cy="250825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r>
              <a:rPr lang="pl-PL" altLang="pl-PL" sz="32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Osoby ze</a:t>
            </a:r>
            <a:r>
              <a:rPr lang="pl-PL" altLang="pl-PL" sz="320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Merriweather" panose="00000500000000000000" pitchFamily="2" charset="0"/>
              </a:rPr>
              <a:t> </a:t>
            </a:r>
            <a:r>
              <a:rPr lang="pl-PL" altLang="pl-PL" sz="32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specjalnymi potrzebami edukacyjnymi</a:t>
            </a:r>
          </a:p>
        </p:txBody>
      </p:sp>
      <p:sp>
        <p:nvSpPr>
          <p:cNvPr id="46083" name="Google Shape;290;p50">
            <a:extLst>
              <a:ext uri="{FF2B5EF4-FFF2-40B4-BE49-F238E27FC236}">
                <a16:creationId xmlns:a16="http://schemas.microsoft.com/office/drawing/2014/main" id="{74AA27DD-D6E4-83C7-55D8-A4A6442BA74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375150" y="63062"/>
            <a:ext cx="4768850" cy="4981903"/>
          </a:xfrm>
        </p:spPr>
        <p:txBody>
          <a:bodyPr/>
          <a:lstStyle/>
          <a:p>
            <a:pPr marL="0" indent="0" algn="ctr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sz="13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Zdający posiadający opinię poradni psychologiczno-pedagogicznej, w tym poradni specjalistycznej, o specyficznych trudnościach                w uczeniu się, w tym: z dysleksją, dysgrafią, dysortografią, dyskalkulią - opinia poradni psychologiczno-pedagogicznej ma prawo do:</a:t>
            </a:r>
          </a:p>
          <a:p>
            <a:pPr marL="0" indent="0" algn="ctr" eaLnBrk="1" hangingPunct="1">
              <a:lnSpc>
                <a:spcPct val="150000"/>
              </a:lnSpc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sz="1300" b="1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DOSTOSOWANYCH WARUNKÓW EGZAMINU</a:t>
            </a:r>
          </a:p>
          <a:p>
            <a:pPr marL="0" indent="0" algn="ctr" eaLnBrk="1" hangingPunct="1">
              <a:spcBef>
                <a:spcPts val="1800"/>
              </a:spcBef>
              <a:spcAft>
                <a:spcPts val="160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sz="1300" dirty="0">
                <a:solidFill>
                  <a:schemeClr val="accent1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http://cke.gov.pl/images/_EGZAMIN_MATURALNY_OD_2023/komunikaty/2026_2027/20260820_EM_Komunikat_o_dostosowaniach_2027_fin.pdf</a:t>
            </a:r>
            <a:endParaRPr lang="pl-PL" altLang="pl-PL" sz="1300" dirty="0">
              <a:solidFill>
                <a:schemeClr val="accent1">
                  <a:lumMod val="90000"/>
                  <a:lumOff val="10000"/>
                </a:schemeClr>
              </a:solidFill>
              <a:latin typeface="Times New Roman" panose="02020603050405020304" pitchFamily="18" charset="0"/>
              <a:cs typeface="Arial" panose="020B0604020202020204" pitchFamily="34" charset="0"/>
              <a:sym typeface="Roboto" panose="02000000000000000000" pitchFamily="2" charset="0"/>
            </a:endParaRPr>
          </a:p>
          <a:p>
            <a:pPr marL="0" indent="0" algn="ctr" eaLnBrk="1" hangingPunct="1">
              <a:spcBef>
                <a:spcPts val="1800"/>
              </a:spcBef>
              <a:spcAft>
                <a:spcPts val="160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sz="13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Dokumenty uprawniające do dostosowania warunków i form egzaminu maturalnego do potrzeb edukacyjnych i możliwości psychofizycznych zdającego należy składać w sekretariacie szkoły </a:t>
            </a:r>
            <a:r>
              <a:rPr lang="pl-PL" altLang="pl-PL" sz="13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do 25.09.2026 roku.</a:t>
            </a:r>
            <a:r>
              <a:rPr lang="pl-PL" altLang="pl-PL" sz="1300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 </a:t>
            </a:r>
            <a:r>
              <a:rPr lang="pl-PL" altLang="pl-PL" sz="13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Uczeń zobowiązany jest dołączyć do zaświadczenia lekarskiego podanie o dostosowanie warunków przeprowadzania egzaminu. Ostateczny termin składania dokumentów:</a:t>
            </a:r>
            <a:r>
              <a:rPr lang="pl-PL" altLang="pl-PL" sz="130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 </a:t>
            </a:r>
            <a:r>
              <a:rPr lang="pl-PL" altLang="pl-PL" sz="13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do</a:t>
            </a:r>
            <a:r>
              <a:rPr lang="pl-PL" altLang="pl-PL" sz="1300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 </a:t>
            </a:r>
            <a:r>
              <a:rPr lang="pl-PL" altLang="pl-PL" sz="13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10.02.2027 roku</a:t>
            </a:r>
            <a:r>
              <a:rPr lang="pl-PL" altLang="pl-PL" sz="1300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Google Shape;295;p51">
            <a:extLst>
              <a:ext uri="{FF2B5EF4-FFF2-40B4-BE49-F238E27FC236}">
                <a16:creationId xmlns:a16="http://schemas.microsoft.com/office/drawing/2014/main" id="{C0AAB4EA-7440-AB0B-6208-57317FFE11D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150" y="501650"/>
            <a:ext cx="3706813" cy="250825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r>
              <a:rPr lang="pl-PL" altLang="pl-PL" sz="3200" dirty="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Osoby ze</a:t>
            </a:r>
            <a:r>
              <a:rPr lang="pl-PL" altLang="pl-PL" sz="32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Merriweather" panose="00000500000000000000" pitchFamily="2" charset="0"/>
              </a:rPr>
              <a:t> </a:t>
            </a:r>
            <a:r>
              <a:rPr lang="pl-PL" altLang="pl-PL" sz="3200" dirty="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specjalnymi potrzebami edukacyjnymi</a:t>
            </a:r>
            <a:br>
              <a:rPr lang="pl-PL" altLang="pl-PL" sz="3200" dirty="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</a:br>
            <a:endParaRPr lang="pl-PL" altLang="pl-PL" sz="2800" dirty="0">
              <a:solidFill>
                <a:srgbClr val="FFFFFF"/>
              </a:solidFill>
              <a:latin typeface="Merriweather" panose="00000500000000000000" pitchFamily="2" charset="0"/>
              <a:cs typeface="Arial" panose="020B0604020202020204" pitchFamily="34" charset="0"/>
              <a:sym typeface="Merriweather" panose="00000500000000000000" pitchFamily="2" charset="0"/>
            </a:endParaRPr>
          </a:p>
        </p:txBody>
      </p:sp>
      <p:sp>
        <p:nvSpPr>
          <p:cNvPr id="47107" name="Google Shape;296;p51">
            <a:extLst>
              <a:ext uri="{FF2B5EF4-FFF2-40B4-BE49-F238E27FC236}">
                <a16:creationId xmlns:a16="http://schemas.microsoft.com/office/drawing/2014/main" id="{8C71A4E1-CF4C-1550-F604-11D99FE5EA3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645025" y="501650"/>
            <a:ext cx="4165600" cy="4097338"/>
          </a:xfrm>
        </p:spPr>
        <p:txBody>
          <a:bodyPr/>
          <a:lstStyle/>
          <a:p>
            <a:pPr marL="0" indent="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W szczególnych przypadkach wynikających ze stanu zdrowia lub niepełnosprawności zdającego, za zgodą dyrektora właściwej OKE, egzamin maturalny może być przeprowadzony w innym miejscu niż szkoła (np. w domu, szpitalu). Zgodę na przeprowadzenie egzaminu w innym miejscu niż szkoła dyrektor OKE może wyrazić na udokumentowany wniosek dyrektora szkoły – PZE w danej szkole albo na udokumentowany wniosek absolwenta, złożony nie później niż  </a:t>
            </a:r>
            <a:r>
              <a:rPr lang="pl-PL" altLang="pl-PL" b="1" dirty="0">
                <a:solidFill>
                  <a:srgbClr val="080808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do</a:t>
            </a:r>
            <a:r>
              <a:rPr lang="pl-PL" altLang="pl-PL" dirty="0">
                <a:solidFill>
                  <a:srgbClr val="080808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 </a:t>
            </a:r>
            <a:r>
              <a:rPr lang="pl-PL" altLang="pl-PL" b="1" dirty="0">
                <a:solidFill>
                  <a:srgbClr val="080808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4</a:t>
            </a:r>
            <a:r>
              <a:rPr lang="pl-PL" altLang="pl-PL" dirty="0">
                <a:solidFill>
                  <a:srgbClr val="080808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 </a:t>
            </a:r>
            <a:r>
              <a:rPr lang="pl-PL" altLang="pl-PL" b="1" dirty="0">
                <a:solidFill>
                  <a:srgbClr val="080808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marca  2027 roku.</a:t>
            </a:r>
          </a:p>
          <a:p>
            <a:pPr marL="0" indent="0" eaLnBrk="1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endParaRPr lang="pl-PL" altLang="pl-PL" sz="1300" dirty="0">
              <a:solidFill>
                <a:srgbClr val="666666"/>
              </a:solidFill>
              <a:latin typeface="Roboto" panose="02000000000000000000" pitchFamily="2" charset="0"/>
              <a:cs typeface="Arial" panose="020B0604020202020204" pitchFamily="34" charset="0"/>
              <a:sym typeface="Roboto" panose="02000000000000000000" pitchFamily="2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Google Shape;301;p52">
            <a:extLst>
              <a:ext uri="{FF2B5EF4-FFF2-40B4-BE49-F238E27FC236}">
                <a16:creationId xmlns:a16="http://schemas.microsoft.com/office/drawing/2014/main" id="{7A8499A2-D1A7-16FF-02A6-1C5150F46DD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5438" y="382588"/>
            <a:ext cx="3706812" cy="410210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r>
              <a:rPr lang="pl-PL" altLang="pl-PL" sz="2800" dirty="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Absolwenci ze</a:t>
            </a:r>
            <a:r>
              <a:rPr lang="pl-PL" altLang="pl-PL" sz="28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Merriweather" panose="00000500000000000000" pitchFamily="2" charset="0"/>
              </a:rPr>
              <a:t> </a:t>
            </a:r>
            <a:r>
              <a:rPr lang="pl-PL" altLang="pl-PL" sz="2800" dirty="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specyficznymi trudnościami w</a:t>
            </a:r>
            <a:r>
              <a:rPr lang="pl-PL" altLang="pl-PL" sz="28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Merriweather" panose="00000500000000000000" pitchFamily="2" charset="0"/>
              </a:rPr>
              <a:t> </a:t>
            </a:r>
            <a:r>
              <a:rPr lang="pl-PL" altLang="pl-PL" sz="2800" dirty="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uczeniu się, w</a:t>
            </a:r>
            <a:r>
              <a:rPr lang="pl-PL" altLang="pl-PL" sz="28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Merriweather" panose="00000500000000000000" pitchFamily="2" charset="0"/>
              </a:rPr>
              <a:t> </a:t>
            </a:r>
            <a:r>
              <a:rPr lang="pl-PL" altLang="pl-PL" sz="2800" dirty="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tym: dysleksją, dysgrafią, dysortografią, dyskalkulią</a:t>
            </a:r>
          </a:p>
        </p:txBody>
      </p:sp>
      <p:sp>
        <p:nvSpPr>
          <p:cNvPr id="48131" name="Google Shape;302;p52">
            <a:extLst>
              <a:ext uri="{FF2B5EF4-FFF2-40B4-BE49-F238E27FC236}">
                <a16:creationId xmlns:a16="http://schemas.microsoft.com/office/drawing/2014/main" id="{0AB2D16B-6940-C5C1-A3F8-DE5DDA4A970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0" y="522288"/>
            <a:ext cx="4387850" cy="4102100"/>
          </a:xfrm>
        </p:spPr>
        <p:txBody>
          <a:bodyPr/>
          <a:lstStyle/>
          <a:p>
            <a:pPr marL="0" indent="0" algn="ctr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b="1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DOSTOSOWANIE </a:t>
            </a:r>
          </a:p>
          <a:p>
            <a:pPr marL="342900" indent="-342900" algn="just" eaLnBrk="1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  <a:buFont typeface="+mj-lt"/>
              <a:buAutoNum type="arabicPeriod"/>
            </a:pPr>
            <a:r>
              <a:rPr lang="pl-PL" altLang="pl-PL" b="1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Pisanie pracy na komputerze. </a:t>
            </a: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Dostosowanie możliwe tylko wtedy, gdy głębokość zaburzenia grafii uniemożliwia odczytanie i dokonanie prawidłowej oceny odpowiedzi do zadań w arkuszu egzaminacyjnym. </a:t>
            </a:r>
          </a:p>
          <a:p>
            <a:pPr marL="342900" indent="-342900" algn="just" eaLnBrk="1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666666"/>
              </a:buClr>
              <a:buFont typeface="+mj-lt"/>
              <a:buAutoNum type="arabicPeriod"/>
            </a:pPr>
            <a:r>
              <a:rPr lang="pl-PL" altLang="pl-PL" b="1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Zastosowanie szczególnych zasad oceniania </a:t>
            </a: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rozwiązań zadań otwartych z języka polskiego, języków obcych nowożytnych, języka mniejszości narodowej, języka regionalnego oraz matematyki, uwzględniających specyficzne trudności w uczeniu się.</a:t>
            </a:r>
          </a:p>
          <a:p>
            <a:pPr marL="0" indent="0" algn="just" eaLnBrk="1" hangingPunct="1">
              <a:spcBef>
                <a:spcPts val="1600"/>
              </a:spcBef>
              <a:spcAft>
                <a:spcPts val="160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endParaRPr lang="pl-PL" altLang="pl-PL" dirty="0">
              <a:solidFill>
                <a:srgbClr val="080808"/>
              </a:solidFill>
              <a:latin typeface="Times New Roman" panose="02020603050405020304" pitchFamily="18" charset="0"/>
              <a:cs typeface="Arial" panose="020B0604020202020204" pitchFamily="34" charset="0"/>
              <a:sym typeface="Roboto" panose="02000000000000000000" pitchFamily="2" charset="0"/>
            </a:endParaRPr>
          </a:p>
          <a:p>
            <a:pPr marL="0" indent="0" algn="just" eaLnBrk="1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endParaRPr lang="pl-PL" altLang="pl-PL" dirty="0">
              <a:solidFill>
                <a:srgbClr val="080808"/>
              </a:solidFill>
              <a:latin typeface="Times New Roman" panose="02020603050405020304" pitchFamily="18" charset="0"/>
              <a:cs typeface="Arial" panose="020B0604020202020204" pitchFamily="34" charset="0"/>
              <a:sym typeface="Roboto" panose="02000000000000000000" pitchFamily="2" charset="0"/>
            </a:endParaRPr>
          </a:p>
          <a:p>
            <a:pPr marL="0" indent="0" algn="just" eaLnBrk="1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endParaRPr lang="pl-PL" altLang="pl-PL" dirty="0">
              <a:solidFill>
                <a:srgbClr val="080808"/>
              </a:solidFill>
              <a:latin typeface="Times New Roman" panose="02020603050405020304" pitchFamily="18" charset="0"/>
              <a:cs typeface="Arial" panose="020B0604020202020204" pitchFamily="34" charset="0"/>
              <a:sym typeface="Roboto" panose="02000000000000000000" pitchFamily="2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CFBD6D-02CE-D9C6-4E06-D949FA5B92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Google Shape;301;p52">
            <a:extLst>
              <a:ext uri="{FF2B5EF4-FFF2-40B4-BE49-F238E27FC236}">
                <a16:creationId xmlns:a16="http://schemas.microsoft.com/office/drawing/2014/main" id="{34C588A5-39A0-529B-4EAF-F3AF890ABC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5438" y="382588"/>
            <a:ext cx="3706812" cy="410210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r>
              <a:rPr lang="pl-PL" altLang="pl-PL" sz="28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Absolwenci ze</a:t>
            </a:r>
            <a:r>
              <a:rPr lang="pl-PL" altLang="pl-PL" sz="280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Merriweather" panose="00000500000000000000" pitchFamily="2" charset="0"/>
              </a:rPr>
              <a:t> </a:t>
            </a:r>
            <a:r>
              <a:rPr lang="pl-PL" altLang="pl-PL" sz="28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specyficznymi trudnościami w</a:t>
            </a:r>
            <a:r>
              <a:rPr lang="pl-PL" altLang="pl-PL" sz="280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Merriweather" panose="00000500000000000000" pitchFamily="2" charset="0"/>
              </a:rPr>
              <a:t> </a:t>
            </a:r>
            <a:r>
              <a:rPr lang="pl-PL" altLang="pl-PL" sz="28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uczeniu się, w</a:t>
            </a:r>
            <a:r>
              <a:rPr lang="pl-PL" altLang="pl-PL" sz="280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Merriweather" panose="00000500000000000000" pitchFamily="2" charset="0"/>
              </a:rPr>
              <a:t> </a:t>
            </a:r>
            <a:r>
              <a:rPr lang="pl-PL" altLang="pl-PL" sz="28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tym: dysleksją, dysgrafią, dysortografią, dyskalkulią</a:t>
            </a:r>
          </a:p>
        </p:txBody>
      </p:sp>
      <p:sp>
        <p:nvSpPr>
          <p:cNvPr id="48131" name="Google Shape;302;p52">
            <a:extLst>
              <a:ext uri="{FF2B5EF4-FFF2-40B4-BE49-F238E27FC236}">
                <a16:creationId xmlns:a16="http://schemas.microsoft.com/office/drawing/2014/main" id="{BD8CE278-F3E3-97ED-E019-1D73DE1628F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0" y="90833"/>
            <a:ext cx="4387850" cy="4923227"/>
          </a:xfrm>
        </p:spPr>
        <p:txBody>
          <a:bodyPr/>
          <a:lstStyle/>
          <a:p>
            <a:pPr marL="0" indent="0" algn="ctr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endParaRPr lang="pl-PL" altLang="pl-PL" b="1" dirty="0">
              <a:solidFill>
                <a:srgbClr val="080808"/>
              </a:solidFill>
              <a:latin typeface="Times New Roman" panose="02020603050405020304" pitchFamily="18" charset="0"/>
              <a:cs typeface="Arial" panose="020B0604020202020204" pitchFamily="34" charset="0"/>
              <a:sym typeface="Roboto" panose="02000000000000000000" pitchFamily="2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E8D1182-48DB-2570-C0B6-6099CC34A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90834"/>
            <a:ext cx="4511444" cy="4961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808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BCBC112-513C-E55B-2C1C-B8A976C02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altLang="pl-PL" sz="3200" dirty="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Podstawy</a:t>
            </a:r>
            <a:r>
              <a:rPr lang="pl-PL" altLang="pl-PL" sz="1400" dirty="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 </a:t>
            </a:r>
            <a:br>
              <a:rPr lang="pl-PL" altLang="pl-PL" sz="1400" dirty="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</a:br>
            <a:r>
              <a:rPr lang="pl-PL" altLang="pl-PL" sz="3200" dirty="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prawne</a:t>
            </a:r>
            <a:endParaRPr lang="pl-PL" sz="3200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EBDA77E-6AC9-A729-B944-9E884B776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9028" y="231820"/>
            <a:ext cx="4471101" cy="4367705"/>
          </a:xfrm>
        </p:spPr>
        <p:txBody>
          <a:bodyPr/>
          <a:lstStyle/>
          <a:p>
            <a:endParaRPr lang="pl-PL" altLang="pl-PL" dirty="0">
              <a:solidFill>
                <a:srgbClr val="080808"/>
              </a:solidFill>
              <a:latin typeface="Times New Roman" panose="02020603050405020304" pitchFamily="18" charset="0"/>
              <a:cs typeface="Arial" panose="020B0604020202020204" pitchFamily="34" charset="0"/>
              <a:sym typeface="Roboto" panose="02000000000000000000" pitchFamily="2" charset="0"/>
            </a:endParaRPr>
          </a:p>
          <a:p>
            <a:pPr algn="just">
              <a:lnSpc>
                <a:spcPct val="150000"/>
              </a:lnSpc>
            </a:pPr>
            <a:r>
              <a:rPr lang="pl-PL" altLang="pl-PL" sz="12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rozporządzeniem Ministra Edukacji i Nauki z dnia 7 czerwca 2023 r. w sprawie świadectw, dyplomów państwowych i innych druków (Dz.U. poz. 1102, z </a:t>
            </a:r>
            <a:r>
              <a:rPr lang="pl-PL" altLang="pl-PL" sz="1200" dirty="0" err="1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późn</a:t>
            </a:r>
            <a:r>
              <a:rPr lang="pl-PL" altLang="pl-PL" sz="12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. zm.);</a:t>
            </a:r>
          </a:p>
          <a:p>
            <a:pPr algn="just">
              <a:lnSpc>
                <a:spcPct val="150000"/>
              </a:lnSpc>
            </a:pPr>
            <a:r>
              <a:rPr lang="pl-PL" altLang="pl-PL" sz="12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komunikatem dyrektora Centralnej Komisji Egzaminacyjnej z 20 sierpnia 2026 roku w sprawie szczegółowych sposobów dostosowania warunków i form przeprowadzania egzaminu maturalnego w roku szkolnym 2026/2027, opublikowanym na stronie internetowej CKE, zwanym dalej „komunikatem o dostosowaniach”;</a:t>
            </a:r>
          </a:p>
          <a:p>
            <a:pPr algn="just">
              <a:lnSpc>
                <a:spcPct val="150000"/>
              </a:lnSpc>
            </a:pPr>
            <a:endParaRPr lang="pl-PL" altLang="pl-PL" dirty="0">
              <a:solidFill>
                <a:srgbClr val="080808"/>
              </a:solidFill>
              <a:latin typeface="Times New Roman" panose="02020603050405020304" pitchFamily="18" charset="0"/>
              <a:cs typeface="Arial" panose="020B0604020202020204" pitchFamily="34" charset="0"/>
              <a:sym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6381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Google Shape;307;p53">
            <a:extLst>
              <a:ext uri="{FF2B5EF4-FFF2-40B4-BE49-F238E27FC236}">
                <a16:creationId xmlns:a16="http://schemas.microsoft.com/office/drawing/2014/main" id="{8EF17473-F9FB-1DB3-3785-76659120FC9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2413" y="465138"/>
            <a:ext cx="3706812" cy="4160837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r>
              <a:rPr lang="pl-PL" altLang="pl-PL" sz="3200" dirty="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Czas trwania egzaminu maturalnego z</a:t>
            </a:r>
            <a:r>
              <a:rPr lang="pl-PL" altLang="pl-PL" sz="32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Merriweather" panose="00000500000000000000" pitchFamily="2" charset="0"/>
              </a:rPr>
              <a:t> </a:t>
            </a:r>
            <a:r>
              <a:rPr lang="pl-PL" altLang="pl-PL" sz="3200" dirty="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poszczególnych przedmiotów w</a:t>
            </a:r>
            <a:r>
              <a:rPr lang="pl-PL" altLang="pl-PL" sz="32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Merriweather" panose="00000500000000000000" pitchFamily="2" charset="0"/>
              </a:rPr>
              <a:t> </a:t>
            </a:r>
            <a:r>
              <a:rPr lang="pl-PL" altLang="pl-PL" sz="3200" dirty="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części pisemnej</a:t>
            </a:r>
          </a:p>
        </p:txBody>
      </p:sp>
      <p:graphicFrame>
        <p:nvGraphicFramePr>
          <p:cNvPr id="309" name="Google Shape;309;p53">
            <a:extLst>
              <a:ext uri="{FF2B5EF4-FFF2-40B4-BE49-F238E27FC236}">
                <a16:creationId xmlns:a16="http://schemas.microsoft.com/office/drawing/2014/main" id="{77988A0B-C479-1D8A-E32E-C79A8E08C658}"/>
              </a:ext>
            </a:extLst>
          </p:cNvPr>
          <p:cNvGraphicFramePr>
            <a:graphicFrameLocks noGrp="1"/>
          </p:cNvGraphicFramePr>
          <p:nvPr/>
        </p:nvGraphicFramePr>
        <p:xfrm>
          <a:off x="4394200" y="163513"/>
          <a:ext cx="4683125" cy="4811713"/>
        </p:xfrm>
        <a:graphic>
          <a:graphicData uri="http://schemas.openxmlformats.org/drawingml/2006/table">
            <a:tbl>
              <a:tblPr/>
              <a:tblGrid>
                <a:gridCol w="15605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0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2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4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charset="0"/>
                        </a:rPr>
                        <a:t>Przedmioty </a:t>
                      </a:r>
                    </a:p>
                  </a:txBody>
                  <a:tcPr marL="91425" marR="91425" marT="91425" marB="91425" horzOverflow="overflow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charset="0"/>
                        </a:rPr>
                        <a:t>Arkusze</a:t>
                      </a:r>
                    </a:p>
                  </a:txBody>
                  <a:tcPr marL="91425" marR="91425" marT="91425" marB="91425" horzOverflow="overflow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charset="0"/>
                        </a:rPr>
                        <a:t>Czas trwania (min)</a:t>
                      </a:r>
                    </a:p>
                  </a:txBody>
                  <a:tcPr marL="91425" marR="91425" marT="91425" marB="91425" horzOverflow="overflow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405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charset="0"/>
                        </a:rPr>
                        <a:t>język polski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charset="0"/>
                        </a:rPr>
                        <a:t>języki mniejszości narodowych </a:t>
                      </a:r>
                    </a:p>
                  </a:txBody>
                  <a:tcPr marL="91425" marR="91425" marT="91425" marB="91425" horzOverflow="overflow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charset="0"/>
                        </a:rPr>
                        <a:t>poziom podstawowy</a:t>
                      </a:r>
                    </a:p>
                  </a:txBody>
                  <a:tcPr marL="91425" marR="91425" marT="91425" marB="91425" horzOverflow="overflow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charset="0"/>
                        </a:rPr>
                        <a:t>240</a:t>
                      </a:r>
                    </a:p>
                  </a:txBody>
                  <a:tcPr marL="91425" marR="91425" marT="91425" marB="91425" horzOverflow="overflow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405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charset="0"/>
                        </a:rPr>
                        <a:t>poziom rozszerzony</a:t>
                      </a:r>
                    </a:p>
                  </a:txBody>
                  <a:tcPr marL="91425" marR="91425" marT="91425" marB="91425" horzOverflow="overflow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charset="0"/>
                        </a:rPr>
                        <a:t>210</a:t>
                      </a:r>
                    </a:p>
                  </a:txBody>
                  <a:tcPr marL="91425" marR="91425" marT="91425" marB="91425" horzOverflow="overflow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4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charset="0"/>
                        </a:rPr>
                        <a:t>matematyka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pl-PL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Arial" charset="0"/>
                      </a:endParaRPr>
                    </a:p>
                  </a:txBody>
                  <a:tcPr marL="91425" marR="91425" marT="91425" marB="91425" horzOverflow="overflow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charset="0"/>
                        </a:rPr>
                        <a:t>poziom podstawowy</a:t>
                      </a:r>
                    </a:p>
                  </a:txBody>
                  <a:tcPr marL="91425" marR="91425" marT="91425" marB="91425" horzOverflow="overflow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charset="0"/>
                        </a:rPr>
                        <a:t>180</a:t>
                      </a:r>
                    </a:p>
                  </a:txBody>
                  <a:tcPr marL="91425" marR="91425" marT="91425" marB="91425" horzOverflow="overflow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4050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charset="0"/>
                        </a:rPr>
                        <a:t>języki obce nowożytne </a:t>
                      </a:r>
                    </a:p>
                  </a:txBody>
                  <a:tcPr marL="91425" marR="91425" marT="91425" marB="91425" horzOverflow="overflow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charset="0"/>
                        </a:rPr>
                        <a:t>poziom podstawowy</a:t>
                      </a:r>
                    </a:p>
                  </a:txBody>
                  <a:tcPr marL="91425" marR="91425" marT="91425" marB="91425" horzOverflow="overflow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charset="0"/>
                        </a:rPr>
                        <a:t>120</a:t>
                      </a:r>
                    </a:p>
                  </a:txBody>
                  <a:tcPr marL="91425" marR="91425" marT="91425" marB="91425" horzOverflow="overflow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87413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charset="0"/>
                        </a:rPr>
                        <a:t>poziom rozszerzony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pl-PL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Arial" charset="0"/>
                      </a:endParaRPr>
                    </a:p>
                  </a:txBody>
                  <a:tcPr marL="91425" marR="91425" marT="91425" marB="91425" horzOverflow="overflow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charset="0"/>
                        </a:rPr>
                        <a:t>150</a:t>
                      </a:r>
                    </a:p>
                  </a:txBody>
                  <a:tcPr marL="91425" marR="91425" marT="91425" marB="91425" horzOverflow="overflow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405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charset="0"/>
                        </a:rPr>
                        <a:t>poziom dwujęzyczny</a:t>
                      </a:r>
                    </a:p>
                  </a:txBody>
                  <a:tcPr marL="91425" marR="91425" marT="91425" marB="91425" horzOverflow="overflow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charset="0"/>
                        </a:rPr>
                        <a:t>180</a:t>
                      </a:r>
                    </a:p>
                  </a:txBody>
                  <a:tcPr marL="91425" marR="91425" marT="91425" marB="91425" horzOverflow="overflow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Google Shape;314;p54">
            <a:extLst>
              <a:ext uri="{FF2B5EF4-FFF2-40B4-BE49-F238E27FC236}">
                <a16:creationId xmlns:a16="http://schemas.microsoft.com/office/drawing/2014/main" id="{2F5FF1A2-1A02-3372-B109-D24D05FEFBA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6863" y="412750"/>
            <a:ext cx="3706812" cy="3919538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r>
              <a:rPr lang="pl-PL" altLang="pl-PL" sz="32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Czas trwania egzaminu maturalnego z</a:t>
            </a:r>
            <a:r>
              <a:rPr lang="pl-PL" altLang="pl-PL" sz="320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Merriweather" panose="00000500000000000000" pitchFamily="2" charset="0"/>
              </a:rPr>
              <a:t> </a:t>
            </a:r>
            <a:r>
              <a:rPr lang="pl-PL" altLang="pl-PL" sz="32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poszczególnych przedmiotów w</a:t>
            </a:r>
            <a:r>
              <a:rPr lang="pl-PL" altLang="pl-PL" sz="320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Merriweather" panose="00000500000000000000" pitchFamily="2" charset="0"/>
              </a:rPr>
              <a:t> </a:t>
            </a:r>
            <a:r>
              <a:rPr lang="pl-PL" altLang="pl-PL" sz="32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części pisemnej</a:t>
            </a:r>
          </a:p>
        </p:txBody>
      </p:sp>
      <p:graphicFrame>
        <p:nvGraphicFramePr>
          <p:cNvPr id="316" name="Google Shape;316;p54">
            <a:extLst>
              <a:ext uri="{FF2B5EF4-FFF2-40B4-BE49-F238E27FC236}">
                <a16:creationId xmlns:a16="http://schemas.microsoft.com/office/drawing/2014/main" id="{FF8F0988-F509-C53A-1A46-022A5C234C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8056795"/>
              </p:ext>
            </p:extLst>
          </p:nvPr>
        </p:nvGraphicFramePr>
        <p:xfrm>
          <a:off x="4391025" y="0"/>
          <a:ext cx="4625975" cy="5181599"/>
        </p:xfrm>
        <a:graphic>
          <a:graphicData uri="http://schemas.openxmlformats.org/drawingml/2006/table">
            <a:tbl>
              <a:tblPr/>
              <a:tblGrid>
                <a:gridCol w="1543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14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14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9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charset="0"/>
                        </a:rPr>
                        <a:t>Przedmioty </a:t>
                      </a:r>
                    </a:p>
                  </a:txBody>
                  <a:tcPr marL="91425" marR="91425" marT="91428" marB="91428" horzOverflow="overflow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charset="0"/>
                        </a:rPr>
                        <a:t>Arkusze</a:t>
                      </a:r>
                    </a:p>
                  </a:txBody>
                  <a:tcPr marL="91425" marR="91425" marT="91428" marB="91428" horzOverflow="overflow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charset="0"/>
                        </a:rPr>
                        <a:t>Czas trwania (min)</a:t>
                      </a:r>
                    </a:p>
                  </a:txBody>
                  <a:tcPr marL="91425" marR="91425" marT="91428" marB="91428" horzOverflow="overflow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charset="0"/>
                        </a:rPr>
                        <a:t>Matematyka biologia chemia filozofia fizyka geografia historia historia muzyki historia sztuki język kaszubski język łaciński i</a:t>
                      </a:r>
                      <a:r>
                        <a:rPr kumimoji="0" lang="pl-PL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charset="0"/>
                        </a:rPr>
                        <a:t> </a:t>
                      </a:r>
                      <a:r>
                        <a:rPr kumimoji="0" lang="pl-PL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charset="0"/>
                        </a:rPr>
                        <a:t>kultura antyczna język łemkowski wiedza o społeczeństwie </a:t>
                      </a:r>
                    </a:p>
                  </a:txBody>
                  <a:tcPr marL="91425" marR="91425" marT="91428" marB="91428" horzOverflow="overflow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pl-PL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pl-PL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pl-PL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pl-PL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pl-PL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charset="0"/>
                        </a:rPr>
                        <a:t>rozszerzony</a:t>
                      </a:r>
                    </a:p>
                  </a:txBody>
                  <a:tcPr marL="91425" marR="91425" marT="91428" marB="91428" horzOverflow="overflow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pl-PL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pl-PL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pl-PL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pl-PL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pl-PL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charset="0"/>
                        </a:rPr>
                        <a:t>180</a:t>
                      </a:r>
                    </a:p>
                  </a:txBody>
                  <a:tcPr marL="91425" marR="91425" marT="91428" marB="91428" horzOverflow="overflow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24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pl-PL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charset="0"/>
                        </a:rPr>
                        <a:t>informatyka</a:t>
                      </a:r>
                    </a:p>
                  </a:txBody>
                  <a:tcPr marL="91425" marR="91425" marT="91428" marB="91428" horzOverflow="overflow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charset="0"/>
                        </a:rPr>
                        <a:t>poziom rozszerzony</a:t>
                      </a:r>
                    </a:p>
                  </a:txBody>
                  <a:tcPr marL="91425" marR="91425" marT="91428" marB="91428" horzOverflow="overflow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charset="0"/>
                        </a:rPr>
                        <a:t>210</a:t>
                      </a:r>
                    </a:p>
                  </a:txBody>
                  <a:tcPr marL="91425" marR="91425" marT="91428" marB="91428" horzOverflow="overflow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632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charset="0"/>
                        </a:rPr>
                        <a:t>przedmioty zdawane w języku obcym*** – biologia (pr), chemia (pr), fizyka (pr), geografia (pr), historia (pr), matematyka (pp)**** </a:t>
                      </a:r>
                    </a:p>
                  </a:txBody>
                  <a:tcPr marL="91425" marR="91425" marT="91428" marB="91428" horzOverflow="overflow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Arial" charset="0"/>
                        </a:rPr>
                        <a:t>80</a:t>
                      </a:r>
                    </a:p>
                  </a:txBody>
                  <a:tcPr marL="91425" marR="91425" marT="91428" marB="91428" horzOverflow="overflow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Google Shape;321;p55">
            <a:extLst>
              <a:ext uri="{FF2B5EF4-FFF2-40B4-BE49-F238E27FC236}">
                <a16:creationId xmlns:a16="http://schemas.microsoft.com/office/drawing/2014/main" id="{D415DE27-6FA3-2354-F9E6-94A0E59D9C3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0988" y="688975"/>
            <a:ext cx="3706812" cy="250825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r>
              <a:rPr lang="pl-PL" altLang="pl-PL" sz="32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Przybory</a:t>
            </a:r>
            <a:endParaRPr lang="pl-PL" altLang="pl-PL" sz="2800">
              <a:solidFill>
                <a:srgbClr val="FFFFFF"/>
              </a:solidFill>
              <a:latin typeface="Merriweather" panose="00000500000000000000" pitchFamily="2" charset="0"/>
              <a:cs typeface="Arial" panose="020B0604020202020204" pitchFamily="34" charset="0"/>
              <a:sym typeface="Merriweather" panose="00000500000000000000" pitchFamily="2" charset="0"/>
            </a:endParaRPr>
          </a:p>
        </p:txBody>
      </p:sp>
      <p:sp>
        <p:nvSpPr>
          <p:cNvPr id="51203" name="Google Shape;322;p55">
            <a:extLst>
              <a:ext uri="{FF2B5EF4-FFF2-40B4-BE49-F238E27FC236}">
                <a16:creationId xmlns:a16="http://schemas.microsoft.com/office/drawing/2014/main" id="{892F0D62-3B62-4DA8-985F-DD7FE41A2CB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445000" y="119818"/>
            <a:ext cx="4557713" cy="4783258"/>
          </a:xfrm>
        </p:spPr>
        <p:txBody>
          <a:bodyPr/>
          <a:lstStyle/>
          <a:p>
            <a:pPr marL="0" indent="0" algn="just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sz="18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Każdy zdający powinien mieć na egzaminie z każdego przedmiotu długopis (lub pióro) z czarnym tuszem (atramentem) przeznaczony do zapisywania rozwiązań (odpowiedzi). </a:t>
            </a:r>
          </a:p>
          <a:p>
            <a:pPr marL="0" indent="0" algn="just" eaLnBrk="1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sz="18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Rysunki – jeżeli trzeba je wykonać – zdający wykonują długopisem. </a:t>
            </a:r>
          </a:p>
          <a:p>
            <a:pPr marL="0" indent="0" algn="ctr" eaLnBrk="1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sz="1800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Nie wykonuje się rysunków ołówkiem!!!</a:t>
            </a:r>
          </a:p>
          <a:p>
            <a:pPr marL="0" indent="0" algn="ctr" eaLnBrk="1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sz="1800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Niedozwolone jest korzystanie z długopisów zmazywalnych/ścieralnych.</a:t>
            </a:r>
          </a:p>
          <a:p>
            <a:pPr marL="0" indent="0" algn="ctr" eaLnBrk="1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sz="1200" dirty="0">
                <a:solidFill>
                  <a:schemeClr val="accent1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http://cke.gov.pl/images/_EGZAMIN_MATURALNY_OD_2023/komunikaty/2026_2027/20260820_E8_EM_Komunikat_o_przyborach_2027_fin.pdf</a:t>
            </a:r>
            <a:endParaRPr lang="pl-PL" altLang="pl-PL" sz="1200" dirty="0">
              <a:solidFill>
                <a:schemeClr val="accent1">
                  <a:lumMod val="90000"/>
                  <a:lumOff val="10000"/>
                </a:schemeClr>
              </a:solidFill>
              <a:latin typeface="Times New Roman" panose="02020603050405020304" pitchFamily="18" charset="0"/>
              <a:cs typeface="Arial" panose="020B0604020202020204" pitchFamily="34" charset="0"/>
              <a:sym typeface="Roboto" panose="02000000000000000000" pitchFamily="2" charset="0"/>
            </a:endParaRPr>
          </a:p>
          <a:p>
            <a:pPr marL="0" indent="0" algn="ctr" eaLnBrk="1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endParaRPr lang="pl-PL" altLang="pl-PL" sz="1200" dirty="0">
              <a:solidFill>
                <a:srgbClr val="FF0000"/>
              </a:solidFill>
              <a:latin typeface="Times New Roman" panose="02020603050405020304" pitchFamily="18" charset="0"/>
              <a:cs typeface="Arial" panose="020B0604020202020204" pitchFamily="34" charset="0"/>
              <a:sym typeface="Roboto" panose="02000000000000000000" pitchFamily="2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Google Shape;327;p56">
            <a:extLst>
              <a:ext uri="{FF2B5EF4-FFF2-40B4-BE49-F238E27FC236}">
                <a16:creationId xmlns:a16="http://schemas.microsoft.com/office/drawing/2014/main" id="{CA80A8CD-5147-C4DB-F0D8-FF34FFA4BA2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0988" y="688975"/>
            <a:ext cx="3706812" cy="250825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r>
              <a:rPr lang="pl-PL" altLang="pl-PL" sz="32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Przybory</a:t>
            </a:r>
            <a:endParaRPr lang="pl-PL" altLang="pl-PL" sz="2800">
              <a:solidFill>
                <a:srgbClr val="FFFFFF"/>
              </a:solidFill>
              <a:latin typeface="Merriweather" panose="00000500000000000000" pitchFamily="2" charset="0"/>
              <a:cs typeface="Arial" panose="020B0604020202020204" pitchFamily="34" charset="0"/>
              <a:sym typeface="Merriweather" panose="00000500000000000000" pitchFamily="2" charset="0"/>
            </a:endParaRPr>
          </a:p>
        </p:txBody>
      </p:sp>
      <p:sp>
        <p:nvSpPr>
          <p:cNvPr id="52227" name="Google Shape;332;p56">
            <a:extLst>
              <a:ext uri="{FF2B5EF4-FFF2-40B4-BE49-F238E27FC236}">
                <a16:creationId xmlns:a16="http://schemas.microsoft.com/office/drawing/2014/main" id="{CC648C62-E6E4-EE7B-C40C-369B33C953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4663" y="52388"/>
            <a:ext cx="1028700" cy="5091112"/>
          </a:xfrm>
          <a:prstGeom prst="rect">
            <a:avLst/>
          </a:prstGeom>
          <a:solidFill>
            <a:schemeClr val="tx1"/>
          </a:solidFill>
          <a:ln w="9525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Font typeface="Arial" panose="020B0604020202020204" pitchFamily="34" charset="0"/>
              <a:buNone/>
            </a:pPr>
            <a:endParaRPr lang="pl-PL" altLang="pl-PL"/>
          </a:p>
        </p:txBody>
      </p:sp>
      <p:pic>
        <p:nvPicPr>
          <p:cNvPr id="52228" name="Obraz 1">
            <a:extLst>
              <a:ext uri="{FF2B5EF4-FFF2-40B4-BE49-F238E27FC236}">
                <a16:creationId xmlns:a16="http://schemas.microsoft.com/office/drawing/2014/main" id="{A3239CFE-977A-F6F1-046A-1BADC6FB21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6058" y="212076"/>
            <a:ext cx="3745887" cy="447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Google Shape;327;p56">
            <a:extLst>
              <a:ext uri="{FF2B5EF4-FFF2-40B4-BE49-F238E27FC236}">
                <a16:creationId xmlns:a16="http://schemas.microsoft.com/office/drawing/2014/main" id="{998A1015-6BC7-0F07-D1B5-7F8427DA7F4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0988" y="688975"/>
            <a:ext cx="3706812" cy="250825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r>
              <a:rPr lang="pl-PL" altLang="pl-PL" sz="32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Przybory</a:t>
            </a:r>
            <a:endParaRPr lang="pl-PL" altLang="pl-PL" sz="2800">
              <a:solidFill>
                <a:srgbClr val="FFFFFF"/>
              </a:solidFill>
              <a:latin typeface="Merriweather" panose="00000500000000000000" pitchFamily="2" charset="0"/>
              <a:cs typeface="Arial" panose="020B0604020202020204" pitchFamily="34" charset="0"/>
              <a:sym typeface="Merriweather" panose="00000500000000000000" pitchFamily="2" charset="0"/>
            </a:endParaRPr>
          </a:p>
        </p:txBody>
      </p:sp>
      <p:sp>
        <p:nvSpPr>
          <p:cNvPr id="53251" name="Google Shape;332;p56">
            <a:extLst>
              <a:ext uri="{FF2B5EF4-FFF2-40B4-BE49-F238E27FC236}">
                <a16:creationId xmlns:a16="http://schemas.microsoft.com/office/drawing/2014/main" id="{545B46FC-C42F-FE92-7956-4D598EACD4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4663" y="52388"/>
            <a:ext cx="1028700" cy="5091112"/>
          </a:xfrm>
          <a:prstGeom prst="rect">
            <a:avLst/>
          </a:prstGeom>
          <a:solidFill>
            <a:schemeClr val="tx1"/>
          </a:solidFill>
          <a:ln w="9525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Font typeface="Arial" panose="020B0604020202020204" pitchFamily="34" charset="0"/>
              <a:buNone/>
            </a:pPr>
            <a:endParaRPr lang="pl-PL" altLang="pl-PL"/>
          </a:p>
        </p:txBody>
      </p:sp>
      <p:pic>
        <p:nvPicPr>
          <p:cNvPr id="53252" name="Obraz 2">
            <a:extLst>
              <a:ext uri="{FF2B5EF4-FFF2-40B4-BE49-F238E27FC236}">
                <a16:creationId xmlns:a16="http://schemas.microsoft.com/office/drawing/2014/main" id="{9C1F5458-D935-9D50-6FAF-314B4A85C1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9211" y="125413"/>
            <a:ext cx="3765452" cy="464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Google Shape;337;p57">
            <a:extLst>
              <a:ext uri="{FF2B5EF4-FFF2-40B4-BE49-F238E27FC236}">
                <a16:creationId xmlns:a16="http://schemas.microsoft.com/office/drawing/2014/main" id="{43CD768D-CCDB-FB2E-2438-DBFA49270A0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6700" y="606425"/>
            <a:ext cx="3706813" cy="250825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r>
              <a:rPr lang="pl-PL" altLang="pl-PL" sz="3200" dirty="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Próbne matury</a:t>
            </a:r>
          </a:p>
        </p:txBody>
      </p:sp>
      <p:sp>
        <p:nvSpPr>
          <p:cNvPr id="338" name="Google Shape;338;p57">
            <a:extLst>
              <a:ext uri="{FF2B5EF4-FFF2-40B4-BE49-F238E27FC236}">
                <a16:creationId xmlns:a16="http://schemas.microsoft.com/office/drawing/2014/main" id="{7086BD92-7DE0-2FC7-CB81-B020A52081F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460488" y="267629"/>
            <a:ext cx="4350587" cy="4331896"/>
          </a:xfrm>
          <a:ln>
            <a:miter lim="800000"/>
            <a:headEnd/>
            <a:tailEnd/>
          </a:ln>
        </p:spPr>
        <p:txBody>
          <a:bodyPr/>
          <a:lstStyle/>
          <a:p>
            <a:pPr marL="0" indent="0" algn="ctr" eaLnBrk="1" fontAlgn="auto" hangingPunct="1">
              <a:lnSpc>
                <a:spcPct val="150000"/>
              </a:lnSpc>
              <a:buClr>
                <a:schemeClr val="dk2"/>
              </a:buClr>
              <a:buFont typeface="Roboto"/>
              <a:buNone/>
              <a:defRPr/>
            </a:pPr>
            <a:r>
              <a:rPr lang="pl" sz="1800" dirty="0">
                <a:solidFill>
                  <a:srgbClr val="080808"/>
                </a:solidFill>
                <a:highlight>
                  <a:srgbClr val="FFFFFF"/>
                </a:highlight>
                <a:latin typeface="Times New Roman"/>
                <a:cs typeface="Times New Roman"/>
                <a:sym typeface="Arial"/>
              </a:rPr>
              <a:t>Aby wiernie oddać atmosferę egzaminu maturalnego, szkoła zorganizuje we współpracy z podmiotami zewnętrznymi (Operon lub CKE) matury próbne. W roku szkolnym 2026/2027 odbędą się one w listopadzie 2026.</a:t>
            </a:r>
            <a:endParaRPr lang="pl" sz="1800" dirty="0">
              <a:solidFill>
                <a:srgbClr val="080808"/>
              </a:solidFill>
              <a:highlight>
                <a:srgbClr val="FFFFFF"/>
              </a:highlight>
              <a:latin typeface="Times New Roman"/>
              <a:ea typeface="Roboto"/>
              <a:cs typeface="Times New Roman"/>
            </a:endParaRPr>
          </a:p>
          <a:p>
            <a:pPr marL="0" indent="0" eaLnBrk="1" fontAlgn="auto" hangingPunct="1">
              <a:lnSpc>
                <a:spcPct val="115000"/>
              </a:lnSpc>
              <a:spcAft>
                <a:spcPts val="1600"/>
              </a:spcAft>
              <a:buClr>
                <a:schemeClr val="dk2"/>
              </a:buClr>
              <a:buNone/>
              <a:defRPr/>
            </a:pPr>
            <a:endParaRPr lang="pl-PL" sz="1300" dirty="0">
              <a:solidFill>
                <a:schemeClr val="dk2"/>
              </a:solidFill>
              <a:latin typeface="Roboto"/>
              <a:ea typeface="Roboto"/>
              <a:cs typeface="Roboto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Google Shape;343;p58">
            <a:extLst>
              <a:ext uri="{FF2B5EF4-FFF2-40B4-BE49-F238E27FC236}">
                <a16:creationId xmlns:a16="http://schemas.microsoft.com/office/drawing/2014/main" id="{F408E24D-127F-E5AE-011D-2C764403D27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150" y="501650"/>
            <a:ext cx="3706813" cy="250825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r>
              <a:rPr lang="pl-PL" altLang="pl-PL" sz="32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Linki z</a:t>
            </a:r>
            <a:r>
              <a:rPr lang="pl-PL" altLang="pl-PL" sz="320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Merriweather" panose="00000500000000000000" pitchFamily="2" charset="0"/>
              </a:rPr>
              <a:t> </a:t>
            </a:r>
            <a:r>
              <a:rPr lang="pl-PL" altLang="pl-PL" sz="32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informacjami</a:t>
            </a:r>
          </a:p>
        </p:txBody>
      </p:sp>
      <p:sp>
        <p:nvSpPr>
          <p:cNvPr id="55299" name="Google Shape;344;p58">
            <a:extLst>
              <a:ext uri="{FF2B5EF4-FFF2-40B4-BE49-F238E27FC236}">
                <a16:creationId xmlns:a16="http://schemas.microsoft.com/office/drawing/2014/main" id="{D0A154C9-7284-6BB3-94A0-F3C273016CF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475163" y="223838"/>
            <a:ext cx="4357687" cy="5230365"/>
          </a:xfrm>
        </p:spPr>
        <p:txBody>
          <a:bodyPr/>
          <a:lstStyle/>
          <a:p>
            <a:pPr marL="285750" indent="-285750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</a:pPr>
            <a:r>
              <a:rPr lang="pl-PL" altLang="pl-PL" sz="16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strony CKE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None/>
            </a:pPr>
            <a:r>
              <a:rPr lang="pl-PL" altLang="pl-PL" sz="1600" dirty="0">
                <a:solidFill>
                  <a:schemeClr val="accent1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https://cke.gov.pl/egzamin-maturalny/</a:t>
            </a:r>
            <a:endParaRPr lang="pl-PL" altLang="pl-PL" sz="1600" dirty="0">
              <a:solidFill>
                <a:schemeClr val="accent1">
                  <a:lumMod val="90000"/>
                  <a:lumOff val="10000"/>
                </a:schemeClr>
              </a:solidFill>
              <a:latin typeface="Times New Roman" panose="02020603050405020304" pitchFamily="18" charset="0"/>
              <a:cs typeface="Arial" panose="020B0604020202020204" pitchFamily="34" charset="0"/>
              <a:sym typeface="Roboto" panose="02000000000000000000" pitchFamily="2" charset="0"/>
            </a:endParaRPr>
          </a:p>
          <a:p>
            <a:pPr marL="285750" indent="-285750" eaLnBrk="1" hangingPunct="1">
              <a:lnSpc>
                <a:spcPct val="150000"/>
              </a:lnSpc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</a:pPr>
            <a:r>
              <a:rPr lang="pl-PL" altLang="pl-PL" sz="16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strona OKE Gdańsk</a:t>
            </a:r>
          </a:p>
          <a:p>
            <a:pPr marL="0" indent="0" eaLnBrk="1" hangingPunct="1">
              <a:lnSpc>
                <a:spcPct val="150000"/>
              </a:lnSpc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  <a:buNone/>
            </a:pPr>
            <a:r>
              <a:rPr lang="pl-PL" altLang="pl-PL" sz="1600" dirty="0">
                <a:solidFill>
                  <a:schemeClr val="accent1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https://www.oke.gda.pl/</a:t>
            </a:r>
          </a:p>
          <a:p>
            <a:pPr marL="285750" indent="-285750" eaLnBrk="1" hangingPunct="1">
              <a:lnSpc>
                <a:spcPct val="150000"/>
              </a:lnSpc>
              <a:spcBef>
                <a:spcPts val="600"/>
              </a:spcBef>
              <a:spcAft>
                <a:spcPct val="0"/>
              </a:spcAft>
              <a:buClr>
                <a:srgbClr val="666666"/>
              </a:buClr>
            </a:pPr>
            <a:r>
              <a:rPr lang="pl-PL" altLang="pl-PL" sz="16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strona szkoły</a:t>
            </a:r>
          </a:p>
          <a:p>
            <a:pPr marL="0" indent="0" eaLnBrk="1" hangingPunct="1">
              <a:lnSpc>
                <a:spcPct val="150000"/>
              </a:lnSpc>
              <a:spcBef>
                <a:spcPts val="600"/>
              </a:spcBef>
              <a:spcAft>
                <a:spcPct val="0"/>
              </a:spcAft>
              <a:buClr>
                <a:srgbClr val="666666"/>
              </a:buClr>
              <a:buNone/>
            </a:pPr>
            <a:r>
              <a:rPr lang="pl-PL" altLang="pl-PL" sz="1600" dirty="0">
                <a:solidFill>
                  <a:schemeClr val="accent1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https://lo10.edu.gdansk.pl/pl</a:t>
            </a:r>
            <a:endParaRPr lang="pl-PL" altLang="pl-PL" sz="1600" dirty="0">
              <a:solidFill>
                <a:schemeClr val="accent1">
                  <a:lumMod val="90000"/>
                  <a:lumOff val="10000"/>
                </a:schemeClr>
              </a:solidFill>
              <a:latin typeface="Times New Roman" panose="02020603050405020304" pitchFamily="18" charset="0"/>
              <a:cs typeface="Arial" panose="020B0604020202020204" pitchFamily="34" charset="0"/>
              <a:sym typeface="Roboto" panose="02000000000000000000" pitchFamily="2" charset="0"/>
            </a:endParaRPr>
          </a:p>
          <a:p>
            <a:pPr marL="285750" indent="-285750" eaLnBrk="1" hangingPunct="1">
              <a:lnSpc>
                <a:spcPct val="150000"/>
              </a:lnSpc>
              <a:spcBef>
                <a:spcPts val="600"/>
              </a:spcBef>
              <a:spcAft>
                <a:spcPct val="0"/>
              </a:spcAft>
              <a:buClr>
                <a:srgbClr val="666666"/>
              </a:buClr>
            </a:pPr>
            <a:r>
              <a:rPr lang="pl-PL" altLang="pl-PL" sz="16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informatory maturalne</a:t>
            </a:r>
          </a:p>
          <a:p>
            <a:pPr marL="0" indent="0" eaLnBrk="1" hangingPunct="1">
              <a:lnSpc>
                <a:spcPct val="150000"/>
              </a:lnSpc>
              <a:spcBef>
                <a:spcPts val="600"/>
              </a:spcBef>
              <a:spcAft>
                <a:spcPct val="0"/>
              </a:spcAft>
              <a:buClr>
                <a:srgbClr val="666666"/>
              </a:buClr>
              <a:buNone/>
            </a:pPr>
            <a:r>
              <a:rPr lang="pl-PL" altLang="pl-PL" sz="1600" dirty="0">
                <a:solidFill>
                  <a:schemeClr val="accent1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Roboto" panose="02000000000000000000" pitchFamily="2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https://cke.gov.pl/egzamin-maturalny/egzamin-maturalny-w-formule-2023/informatory/</a:t>
            </a:r>
            <a:endParaRPr lang="pl-PL" altLang="pl-PL" sz="1600" dirty="0">
              <a:solidFill>
                <a:schemeClr val="accent1">
                  <a:lumMod val="90000"/>
                  <a:lumOff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Roboto" panose="02000000000000000000" pitchFamily="2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ts val="600"/>
              </a:spcBef>
              <a:spcAft>
                <a:spcPct val="0"/>
              </a:spcAft>
              <a:buClr>
                <a:srgbClr val="666666"/>
              </a:buClr>
              <a:buNone/>
            </a:pPr>
            <a:endParaRPr lang="pl-PL" altLang="pl-PL" sz="1600" dirty="0">
              <a:solidFill>
                <a:srgbClr val="666666"/>
              </a:solidFill>
              <a:latin typeface="Roboto" panose="02000000000000000000" pitchFamily="2" charset="0"/>
              <a:cs typeface="Arial" panose="020B0604020202020204" pitchFamily="34" charset="0"/>
              <a:sym typeface="Roboto" panose="02000000000000000000" pitchFamily="2" charset="0"/>
            </a:endParaRPr>
          </a:p>
          <a:p>
            <a:pPr marL="0" indent="0" eaLnBrk="1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  <a:buNone/>
            </a:pPr>
            <a:endParaRPr lang="pl-PL" altLang="pl-PL" sz="1600" dirty="0">
              <a:solidFill>
                <a:srgbClr val="080808"/>
              </a:solidFill>
              <a:latin typeface="Times New Roman" panose="02020603050405020304" pitchFamily="18" charset="0"/>
              <a:cs typeface="Arial" panose="020B0604020202020204" pitchFamily="34" charset="0"/>
              <a:sym typeface="Roboto" panose="02000000000000000000" pitchFamily="2" charset="0"/>
            </a:endParaRPr>
          </a:p>
          <a:p>
            <a:pPr marL="285750" indent="-285750" eaLnBrk="1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666666"/>
              </a:buClr>
              <a:buFont typeface="Wingdings" panose="05000000000000000000" pitchFamily="2" charset="2"/>
              <a:buChar char="ü"/>
            </a:pPr>
            <a:endParaRPr lang="pl-PL" altLang="pl-PL" sz="1600" dirty="0">
              <a:solidFill>
                <a:srgbClr val="080808"/>
              </a:solidFill>
              <a:latin typeface="Times New Roman" panose="02020603050405020304" pitchFamily="18" charset="0"/>
              <a:cs typeface="Arial" panose="020B0604020202020204" pitchFamily="34" charset="0"/>
              <a:sym typeface="Roboto" panose="02000000000000000000" pitchFamily="2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ytuł 1">
            <a:extLst>
              <a:ext uri="{FF2B5EF4-FFF2-40B4-BE49-F238E27FC236}">
                <a16:creationId xmlns:a16="http://schemas.microsoft.com/office/drawing/2014/main" id="{AD26C0B9-B05F-C508-A5C5-7A38648DEC7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150" y="501650"/>
            <a:ext cx="3706813" cy="250825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r>
              <a:rPr lang="pl-PL" altLang="pl-PL" sz="28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Przykładowe kryteria rekrutacyjne</a:t>
            </a:r>
            <a:br>
              <a:rPr lang="pl-PL" altLang="pl-PL" sz="28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</a:br>
            <a:r>
              <a:rPr lang="pl-PL" altLang="pl-PL" sz="28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na studia w Polsce</a:t>
            </a:r>
          </a:p>
        </p:txBody>
      </p:sp>
      <p:sp>
        <p:nvSpPr>
          <p:cNvPr id="56323" name="Symbol zastępczy tekstu 2">
            <a:extLst>
              <a:ext uri="{FF2B5EF4-FFF2-40B4-BE49-F238E27FC236}">
                <a16:creationId xmlns:a16="http://schemas.microsoft.com/office/drawing/2014/main" id="{50EAAEE6-94A2-E470-3655-6CAE50930ED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645025" y="501650"/>
            <a:ext cx="4165600" cy="4097338"/>
          </a:xfrm>
        </p:spPr>
        <p:txBody>
          <a:bodyPr/>
          <a:lstStyle/>
          <a:p>
            <a:pPr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Char char="●"/>
            </a:pPr>
            <a:r>
              <a:rPr lang="pl-PL" altLang="pl-PL" sz="1300" dirty="0">
                <a:solidFill>
                  <a:schemeClr val="accent1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Roboto" panose="020000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https://ug.edu.pl/kandydaci</a:t>
            </a:r>
            <a:endParaRPr lang="pl-PL" altLang="pl-PL" sz="1300" dirty="0">
              <a:solidFill>
                <a:schemeClr val="accent1">
                  <a:lumMod val="90000"/>
                  <a:lumOff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Roboto" panose="02000000000000000000" pitchFamily="2" charset="0"/>
            </a:endParaRPr>
          </a:p>
          <a:p>
            <a:pPr marL="146050" indent="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None/>
            </a:pPr>
            <a:endParaRPr lang="pl-PL" altLang="pl-PL" sz="1300" dirty="0">
              <a:solidFill>
                <a:srgbClr val="666666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Roboto" panose="02000000000000000000" pitchFamily="2" charset="0"/>
            </a:endParaRPr>
          </a:p>
          <a:p>
            <a:pPr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Char char="●"/>
            </a:pPr>
            <a:r>
              <a:rPr lang="pl-PL" altLang="pl-PL" sz="1300" dirty="0">
                <a:solidFill>
                  <a:schemeClr val="accent1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Roboto" panose="020000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https://www.ed.ac.uk/studying/international/european-union-undergraduate-entry-requirements/m-s/poland</a:t>
            </a:r>
            <a:r>
              <a:rPr lang="pl-PL" altLang="pl-PL" sz="1300" dirty="0">
                <a:solidFill>
                  <a:schemeClr val="accent1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Roboto" panose="02000000000000000000" pitchFamily="2" charset="0"/>
              </a:rPr>
              <a:t> </a:t>
            </a:r>
          </a:p>
          <a:p>
            <a:pPr marL="146050" indent="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None/>
            </a:pPr>
            <a:endParaRPr lang="pl-PL" altLang="pl-PL" sz="1300" dirty="0">
              <a:solidFill>
                <a:srgbClr val="666666"/>
              </a:solidFill>
              <a:latin typeface="Roboto" panose="02000000000000000000" pitchFamily="2" charset="0"/>
              <a:cs typeface="Arial" panose="020B0604020202020204" pitchFamily="34" charset="0"/>
              <a:sym typeface="Roboto" panose="02000000000000000000" pitchFamily="2" charset="0"/>
            </a:endParaRPr>
          </a:p>
          <a:p>
            <a:pPr marL="146050" indent="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None/>
            </a:pPr>
            <a:endParaRPr lang="pl-PL" altLang="pl-PL" sz="1300" dirty="0">
              <a:solidFill>
                <a:srgbClr val="666666"/>
              </a:solidFill>
              <a:latin typeface="Roboto" panose="02000000000000000000" pitchFamily="2" charset="0"/>
              <a:cs typeface="Arial" panose="020B0604020202020204" pitchFamily="34" charset="0"/>
              <a:sym typeface="Roboto" panose="02000000000000000000" pitchFamily="2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78;p15">
            <a:extLst>
              <a:ext uri="{FF2B5EF4-FFF2-40B4-BE49-F238E27FC236}">
                <a16:creationId xmlns:a16="http://schemas.microsoft.com/office/drawing/2014/main" id="{8CBD0478-F881-EF40-78E0-3A811DE5FD5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150" y="501650"/>
            <a:ext cx="3706813" cy="250825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br>
              <a:rPr lang="pl-PL" altLang="pl-PL" sz="32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</a:br>
            <a:r>
              <a:rPr lang="pl-PL" altLang="pl-PL" sz="32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Podstawy prawne</a:t>
            </a:r>
          </a:p>
        </p:txBody>
      </p:sp>
      <p:sp>
        <p:nvSpPr>
          <p:cNvPr id="15363" name="Google Shape;79;p15">
            <a:extLst>
              <a:ext uri="{FF2B5EF4-FFF2-40B4-BE49-F238E27FC236}">
                <a16:creationId xmlns:a16="http://schemas.microsoft.com/office/drawing/2014/main" id="{BFF7092C-FFA0-A681-B674-85163B4F23A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378325" y="238124"/>
            <a:ext cx="4647911" cy="4527839"/>
          </a:xfrm>
        </p:spPr>
        <p:txBody>
          <a:bodyPr/>
          <a:lstStyle/>
          <a:p>
            <a:pPr marL="0" indent="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None/>
            </a:pPr>
            <a:endParaRPr lang="pl-PL" altLang="pl-PL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Roboto" panose="02000000000000000000" pitchFamily="2" charset="0"/>
            </a:endParaRPr>
          </a:p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</a:pPr>
            <a:r>
              <a:rPr lang="pl-PL" altLang="pl-PL" sz="12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rozporządzeniem Ministra Edukacji Narodowej z dnia 22 lutego 2019 r. w sprawie oceniania, klasyfikowania i promowania uczniów i słuchaczy w szkołach publicznych (Dz.U. z 2023 r. poz. 2572, z </a:t>
            </a:r>
            <a:r>
              <a:rPr lang="pl-PL" altLang="pl-PL" sz="1200" dirty="0" err="1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późn</a:t>
            </a:r>
            <a:r>
              <a:rPr lang="pl-PL" altLang="pl-PL" sz="12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. zm.).</a:t>
            </a:r>
          </a:p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</a:pPr>
            <a:r>
              <a:rPr lang="pl-PL" altLang="pl-PL" sz="12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komunikatem dyrektora Centralnej Komisji Egzaminacyjnej z 20 sierpnia 2026 roku w sprawie harmonogramu przeprowadzania egzaminu ósmoklasisty oraz egzaminu maturalnego w 2027 roku, opublikowanym na stronie internetowej Centralnej Komisji Egzaminacyjnej zwanym dalej „komunikatem o harmonogramie”;</a:t>
            </a:r>
          </a:p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</a:pPr>
            <a:r>
              <a:rPr lang="pl-PL" altLang="pl-PL" sz="12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komunikatem dyrektora Centralnej Komisji Egzaminacyjnej z 20 sierpnia 2026 roku w sprawie materiałów i przyborów pomocniczych, z których mogą korzystać zdający na egzaminie ósmoklasisty i egzaminie maturalnym w 2027 roku, opublikowanym na stronie internetowej Centralnej Komisji Egzaminacyjnej, zwanym dalej „komunikatem o przyborach”;</a:t>
            </a:r>
          </a:p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</a:pPr>
            <a:endParaRPr lang="pl-PL" altLang="pl-PL" sz="1200" dirty="0">
              <a:solidFill>
                <a:srgbClr val="080808"/>
              </a:solidFill>
              <a:latin typeface="Times New Roman" panose="02020603050405020304" pitchFamily="18" charset="0"/>
              <a:cs typeface="Arial" panose="020B0604020202020204" pitchFamily="34" charset="0"/>
              <a:sym typeface="Roboto" panose="02000000000000000000" pitchFamily="2" charset="0"/>
            </a:endParaRPr>
          </a:p>
          <a:p>
            <a:pPr marL="0" indent="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endParaRPr lang="pl-PL" altLang="pl-PL" sz="1200" dirty="0">
              <a:solidFill>
                <a:srgbClr val="080808"/>
              </a:solidFill>
              <a:latin typeface="Times New Roman" panose="02020603050405020304" pitchFamily="18" charset="0"/>
              <a:cs typeface="Arial" panose="020B0604020202020204" pitchFamily="34" charset="0"/>
              <a:sym typeface="Roboto" panose="02000000000000000000" pitchFamily="2" charset="0"/>
            </a:endParaRPr>
          </a:p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</a:pPr>
            <a:endParaRPr lang="pl-PL" altLang="pl-PL" sz="1200" dirty="0">
              <a:solidFill>
                <a:srgbClr val="080808"/>
              </a:solidFill>
              <a:latin typeface="Times New Roman" panose="02020603050405020304" pitchFamily="18" charset="0"/>
              <a:cs typeface="Arial" panose="020B0604020202020204" pitchFamily="34" charset="0"/>
              <a:sym typeface="Roboto" panose="02000000000000000000" pitchFamily="2" charset="0"/>
            </a:endParaRPr>
          </a:p>
          <a:p>
            <a:pPr marL="0" indent="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None/>
            </a:pPr>
            <a:endParaRPr lang="pl-PL" altLang="pl-PL" sz="1300" dirty="0">
              <a:solidFill>
                <a:srgbClr val="666666"/>
              </a:solidFill>
              <a:latin typeface="Roboto" panose="02000000000000000000" pitchFamily="2" charset="0"/>
              <a:cs typeface="Arial" panose="020B0604020202020204" pitchFamily="34" charset="0"/>
              <a:sym typeface="Roboto" panose="02000000000000000000" pitchFamily="2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Google Shape;84;p16">
            <a:extLst>
              <a:ext uri="{FF2B5EF4-FFF2-40B4-BE49-F238E27FC236}">
                <a16:creationId xmlns:a16="http://schemas.microsoft.com/office/drawing/2014/main" id="{8DDA2524-2F25-1E80-A090-355B00261D3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150" y="501650"/>
            <a:ext cx="3706813" cy="250825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br>
              <a:rPr lang="pl-PL" altLang="pl-PL" sz="32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</a:br>
            <a:r>
              <a:rPr lang="pl-PL" altLang="pl-PL" sz="32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Podstawy prawne</a:t>
            </a:r>
          </a:p>
        </p:txBody>
      </p:sp>
      <p:sp>
        <p:nvSpPr>
          <p:cNvPr id="17411" name="Google Shape;85;p16">
            <a:extLst>
              <a:ext uri="{FF2B5EF4-FFF2-40B4-BE49-F238E27FC236}">
                <a16:creationId xmlns:a16="http://schemas.microsoft.com/office/drawing/2014/main" id="{ED3667FA-AC6B-A3E6-6D3F-C9B64875C40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0" y="0"/>
            <a:ext cx="4489450" cy="4445000"/>
          </a:xfrm>
        </p:spPr>
        <p:txBody>
          <a:bodyPr/>
          <a:lstStyle/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komunikatem dyrektora Centralnej Komisji Egzaminacyjnej z 20 sierpnia 2026 roku w sprawie listy systemów operacyjnych, programów użytkowych oraz języków programowania w przypadku egzaminu maturalnego z informatyki w 2027 roku, zwanym dalej „komunikatem o egzaminie z informatyki”;</a:t>
            </a:r>
          </a:p>
          <a:p>
            <a:pPr marL="0" indent="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endParaRPr lang="pl-PL" altLang="pl-PL" dirty="0">
              <a:solidFill>
                <a:srgbClr val="080808"/>
              </a:solidFill>
              <a:latin typeface="Times New Roman" panose="02020603050405020304" pitchFamily="18" charset="0"/>
              <a:cs typeface="Arial" panose="020B0604020202020204" pitchFamily="34" charset="0"/>
              <a:sym typeface="Roboto" panose="02000000000000000000" pitchFamily="2" charset="0"/>
            </a:endParaRPr>
          </a:p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komunikatami dyrektora Centralnej Komisji Egzaminacyjnej z 30 sierpnia 2024 roku w sprawie listy jawnych zadań w części ustnej egzaminu maturalnego z poszczególnych języków m.in. w roku 2027, zwanymi dalej „komunikatami o liście zadań jawnych”;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Google Shape;90;p17">
            <a:extLst>
              <a:ext uri="{FF2B5EF4-FFF2-40B4-BE49-F238E27FC236}">
                <a16:creationId xmlns:a16="http://schemas.microsoft.com/office/drawing/2014/main" id="{B7ACB841-5CEE-2B11-097F-AD3644A60BE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150" y="501650"/>
            <a:ext cx="3706813" cy="250825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br>
              <a:rPr lang="pl-PL" altLang="pl-PL" sz="32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</a:br>
            <a:r>
              <a:rPr lang="pl-PL" altLang="pl-PL" sz="32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Podstawy prawne</a:t>
            </a:r>
          </a:p>
        </p:txBody>
      </p:sp>
      <p:sp>
        <p:nvSpPr>
          <p:cNvPr id="18435" name="Google Shape;91;p17">
            <a:extLst>
              <a:ext uri="{FF2B5EF4-FFF2-40B4-BE49-F238E27FC236}">
                <a16:creationId xmlns:a16="http://schemas.microsoft.com/office/drawing/2014/main" id="{D64137AC-125B-979B-F760-9B7C93A67EC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492626" y="55563"/>
            <a:ext cx="4393798" cy="4768850"/>
          </a:xfrm>
        </p:spPr>
        <p:txBody>
          <a:bodyPr/>
          <a:lstStyle/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wykazem olimpiad, o którym mowa w komunikacie Ministra Edukacji w sprawie wykazu olimpiad przedmiotowych przeprowadzanych z przedmiotu lub przedmiotów objętych egzaminem ósmoklasisty lub egzaminem maturalnym oraz konkursów dla uczniów szkół i placówek artystycznych w roku szkolnym 2026/2027, zwanym dalej „wykazem olimpiad”, dostępnym na stronie </a:t>
            </a:r>
            <a:r>
              <a:rPr lang="pl-PL" altLang="pl-PL" dirty="0">
                <a:solidFill>
                  <a:schemeClr val="accent1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www.gov.pl</a:t>
            </a: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;</a:t>
            </a:r>
          </a:p>
          <a:p>
            <a:pPr marL="0" indent="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None/>
            </a:pPr>
            <a:endParaRPr lang="pl-PL" altLang="pl-PL" dirty="0">
              <a:solidFill>
                <a:srgbClr val="080808"/>
              </a:solidFill>
              <a:latin typeface="Times New Roman" panose="02020603050405020304" pitchFamily="18" charset="0"/>
              <a:cs typeface="Arial" panose="020B0604020202020204" pitchFamily="34" charset="0"/>
              <a:sym typeface="Roboto" panose="02000000000000000000" pitchFamily="2" charset="0"/>
            </a:endParaRPr>
          </a:p>
          <a:p>
            <a:pPr marL="0" indent="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None/>
            </a:pPr>
            <a:endParaRPr lang="pl-PL" altLang="pl-PL" dirty="0">
              <a:solidFill>
                <a:srgbClr val="080808"/>
              </a:solidFill>
              <a:latin typeface="Times New Roman" panose="02020603050405020304" pitchFamily="18" charset="0"/>
              <a:cs typeface="Arial" panose="020B0604020202020204" pitchFamily="34" charset="0"/>
              <a:sym typeface="Roboto" panose="02000000000000000000" pitchFamily="2" charset="0"/>
            </a:endParaRPr>
          </a:p>
          <a:p>
            <a:pPr marL="0" indent="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None/>
            </a:pPr>
            <a:endParaRPr lang="pl-PL" altLang="pl-PL" dirty="0">
              <a:solidFill>
                <a:srgbClr val="080808"/>
              </a:solidFill>
              <a:latin typeface="Times New Roman" panose="02020603050405020304" pitchFamily="18" charset="0"/>
              <a:cs typeface="Arial" panose="020B0604020202020204" pitchFamily="34" charset="0"/>
              <a:sym typeface="Roboto" panose="02000000000000000000" pitchFamily="2" charset="0"/>
            </a:endParaRPr>
          </a:p>
          <a:p>
            <a:pPr marL="0" indent="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None/>
            </a:pPr>
            <a:endParaRPr lang="pl-PL" altLang="pl-PL" dirty="0">
              <a:solidFill>
                <a:srgbClr val="080808"/>
              </a:solidFill>
              <a:latin typeface="Times New Roman" panose="02020603050405020304" pitchFamily="18" charset="0"/>
              <a:cs typeface="Arial" panose="020B0604020202020204" pitchFamily="34" charset="0"/>
              <a:sym typeface="Roboto" panose="02000000000000000000" pitchFamily="2" charset="0"/>
            </a:endParaRPr>
          </a:p>
          <a:p>
            <a:pPr marL="0" indent="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endParaRPr lang="pl-PL" altLang="pl-PL" dirty="0">
              <a:solidFill>
                <a:srgbClr val="080808"/>
              </a:solidFill>
              <a:latin typeface="Times New Roman" panose="02020603050405020304" pitchFamily="18" charset="0"/>
              <a:cs typeface="Arial" panose="020B0604020202020204" pitchFamily="34" charset="0"/>
              <a:sym typeface="Roboto" panose="02000000000000000000" pitchFamily="2" charset="0"/>
            </a:endParaRPr>
          </a:p>
          <a:p>
            <a:pPr marL="0" indent="0" algn="just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endParaRPr lang="pl-PL" altLang="pl-PL" dirty="0">
              <a:solidFill>
                <a:srgbClr val="080808"/>
              </a:solidFill>
              <a:latin typeface="Times New Roman" panose="02020603050405020304" pitchFamily="18" charset="0"/>
              <a:cs typeface="Arial" panose="020B0604020202020204" pitchFamily="34" charset="0"/>
              <a:sym typeface="Roboto" panose="02000000000000000000" pitchFamily="2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91;p17">
            <a:extLst>
              <a:ext uri="{FF2B5EF4-FFF2-40B4-BE49-F238E27FC236}">
                <a16:creationId xmlns:a16="http://schemas.microsoft.com/office/drawing/2014/main" id="{F21013BC-A89A-1AC1-986B-E6DDACADEDD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492625" y="55563"/>
            <a:ext cx="4546600" cy="4405312"/>
          </a:xfrm>
        </p:spPr>
        <p:txBody>
          <a:bodyPr/>
          <a:lstStyle/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rozporządzeniem Ministra Edukacji Narodowej z dnia 10 czerwca 2015 r. w sprawie szczegółowych warunków i sposobu oceniania, klasyfikowania i promowania uczniów i słuchaczy w szkołach publicznych (Dz.U. z 2015 r. poz. 843, ze zm.);</a:t>
            </a:r>
          </a:p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</a:pPr>
            <a:r>
              <a:rPr lang="pl-PL" altLang="pl-PL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rozporządzeniem Ministra Edukacji Narodowej z dnia 3 sierpnia 2017 r. w sprawie oceniania, klasyfikowania i promowania uczniów i słuchaczy w szkołach publicznych (Dz.U. poz. 1534);</a:t>
            </a:r>
            <a:endParaRPr lang="pl-PL" altLang="pl-PL" sz="1200" dirty="0">
              <a:solidFill>
                <a:srgbClr val="666666"/>
              </a:solidFill>
              <a:latin typeface="Roboto" panose="02000000000000000000" pitchFamily="2" charset="0"/>
              <a:cs typeface="Arial" panose="020B0604020202020204" pitchFamily="34" charset="0"/>
              <a:sym typeface="Roboto" panose="02000000000000000000" pitchFamily="2" charset="0"/>
            </a:endParaRPr>
          </a:p>
        </p:txBody>
      </p:sp>
      <p:sp>
        <p:nvSpPr>
          <p:cNvPr id="19459" name="Google Shape;90;p17">
            <a:extLst>
              <a:ext uri="{FF2B5EF4-FFF2-40B4-BE49-F238E27FC236}">
                <a16:creationId xmlns:a16="http://schemas.microsoft.com/office/drawing/2014/main" id="{FCB29AD9-5457-93CF-02A5-882528741D19}"/>
              </a:ext>
            </a:extLst>
          </p:cNvPr>
          <p:cNvSpPr txBox="1">
            <a:spLocks/>
          </p:cNvSpPr>
          <p:nvPr/>
        </p:nvSpPr>
        <p:spPr bwMode="auto">
          <a:xfrm>
            <a:off x="307975" y="482600"/>
            <a:ext cx="3706813" cy="250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FF"/>
              </a:buClr>
              <a:buSzPts val="2800"/>
              <a:buFont typeface="Merriweather" panose="00000500000000000000" pitchFamily="2" charset="0"/>
              <a:buNone/>
            </a:pPr>
            <a:br>
              <a:rPr lang="pl-PL" altLang="pl-PL" sz="3200" dirty="0">
                <a:solidFill>
                  <a:srgbClr val="FFFFFF"/>
                </a:solidFill>
                <a:latin typeface="Merriweather" panose="00000500000000000000" pitchFamily="2" charset="0"/>
                <a:sym typeface="Merriweather" panose="00000500000000000000" pitchFamily="2" charset="0"/>
              </a:rPr>
            </a:br>
            <a:r>
              <a:rPr lang="pl-PL" altLang="pl-PL" sz="3200" dirty="0">
                <a:solidFill>
                  <a:srgbClr val="FFFFFF"/>
                </a:solidFill>
                <a:latin typeface="Merriweather" panose="00000500000000000000" pitchFamily="2" charset="0"/>
                <a:sym typeface="Merriweather" panose="00000500000000000000" pitchFamily="2" charset="0"/>
              </a:rPr>
              <a:t>Podstawy prawne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Google Shape;96;p18">
            <a:extLst>
              <a:ext uri="{FF2B5EF4-FFF2-40B4-BE49-F238E27FC236}">
                <a16:creationId xmlns:a16="http://schemas.microsoft.com/office/drawing/2014/main" id="{6FD9BDDB-4C2E-4639-26B8-7BE24B7542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0663" y="63500"/>
            <a:ext cx="3992562" cy="455295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erriweather" panose="00000500000000000000" pitchFamily="2" charset="0"/>
              <a:buNone/>
            </a:pPr>
            <a:br>
              <a:rPr lang="pl-PL" altLang="pl-PL" sz="32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</a:br>
            <a:r>
              <a:rPr lang="pl-PL" altLang="pl-PL" sz="32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Po co jest przeprowadzany egzamin maturalny? </a:t>
            </a:r>
            <a:br>
              <a:rPr lang="pl-PL" altLang="pl-PL" sz="32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</a:br>
            <a:br>
              <a:rPr lang="pl-PL" altLang="pl-PL" sz="32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</a:br>
            <a:r>
              <a:rPr lang="pl-PL" altLang="pl-PL" sz="3200">
                <a:solidFill>
                  <a:srgbClr val="FFFFFF"/>
                </a:solidFill>
                <a:latin typeface="Merriweather" panose="00000500000000000000" pitchFamily="2" charset="0"/>
                <a:cs typeface="Arial" panose="020B0604020202020204" pitchFamily="34" charset="0"/>
                <a:sym typeface="Merriweather" panose="00000500000000000000" pitchFamily="2" charset="0"/>
              </a:rPr>
              <a:t>Co jest na nim sprawdzane?</a:t>
            </a:r>
          </a:p>
        </p:txBody>
      </p:sp>
      <p:sp>
        <p:nvSpPr>
          <p:cNvPr id="20483" name="Google Shape;97;p18">
            <a:extLst>
              <a:ext uri="{FF2B5EF4-FFF2-40B4-BE49-F238E27FC236}">
                <a16:creationId xmlns:a16="http://schemas.microsoft.com/office/drawing/2014/main" id="{BED3E8A1-086E-7237-9578-D0AA9C3EB5B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0" y="501650"/>
            <a:ext cx="4351338" cy="4114800"/>
          </a:xfrm>
        </p:spPr>
        <p:txBody>
          <a:bodyPr/>
          <a:lstStyle/>
          <a:p>
            <a:pPr marL="0" indent="0" algn="ctr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sz="16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Stanowi poświadczenie osiągnięcia przez zdającego wymaganego prawem poziomu wiadomości i umiejętności w zakresie: języka polskiego, matematyki i wybranego języka obcego  oraz wybranego przedmiotu dodatkowego.</a:t>
            </a:r>
          </a:p>
          <a:p>
            <a:pPr marL="0" indent="0" algn="ctr" eaLnBrk="1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666666"/>
              </a:buClr>
              <a:buFont typeface="Roboto" panose="02000000000000000000" pitchFamily="2" charset="0"/>
              <a:buNone/>
            </a:pPr>
            <a:r>
              <a:rPr lang="pl-PL" altLang="pl-PL" sz="1600" dirty="0">
                <a:solidFill>
                  <a:srgbClr val="080808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Roboto" panose="02000000000000000000" pitchFamily="2" charset="0"/>
              </a:rPr>
              <a:t>Zastępuje egzamin wstępny do szkół wyższych, które wykorzystują wyniki egzaminu maturalnego z danego przedmiotu lub przedmiotów – przede wszystkim na poziomie rozszerzonym – jako kryteria w procesie rekrutacji.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A8CD30C0D663E4988D202B54A0F4A3F" ma:contentTypeVersion="8" ma:contentTypeDescription="Utwórz nowy dokument." ma:contentTypeScope="" ma:versionID="f424ef77d9f7521b4d6e9cbcb8225343">
  <xsd:schema xmlns:xsd="http://www.w3.org/2001/XMLSchema" xmlns:xs="http://www.w3.org/2001/XMLSchema" xmlns:p="http://schemas.microsoft.com/office/2006/metadata/properties" xmlns:ns2="287c30fa-2bf4-41a3-a76b-6d0082215f15" xmlns:ns3="07a60823-2daa-478b-b143-f99f16cb1aa4" targetNamespace="http://schemas.microsoft.com/office/2006/metadata/properties" ma:root="true" ma:fieldsID="9bcb4b59c83890ecb31a23165d3c82e9" ns2:_="" ns3:_="">
    <xsd:import namespace="287c30fa-2bf4-41a3-a76b-6d0082215f15"/>
    <xsd:import namespace="07a60823-2daa-478b-b143-f99f16cb1aa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7c30fa-2bf4-41a3-a76b-6d0082215f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a60823-2daa-478b-b143-f99f16cb1aa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52E0B44-A1D8-4DFC-91A7-BAFAE71C2612}">
  <ds:schemaRefs>
    <ds:schemaRef ds:uri="07a60823-2daa-478b-b143-f99f16cb1aa4"/>
    <ds:schemaRef ds:uri="287c30fa-2bf4-41a3-a76b-6d0082215f1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2F2A83B-1878-4ACD-8A15-0E1AD1ADAA1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9904</TotalTime>
  <Words>3411</Words>
  <Application>Microsoft Office PowerPoint</Application>
  <PresentationFormat>Pokaz na ekranie (16:9)</PresentationFormat>
  <Paragraphs>292</Paragraphs>
  <Slides>47</Slides>
  <Notes>43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47</vt:i4>
      </vt:variant>
    </vt:vector>
  </HeadingPairs>
  <TitlesOfParts>
    <vt:vector size="53" baseType="lpstr">
      <vt:lpstr>Merriweather</vt:lpstr>
      <vt:lpstr>Roboto</vt:lpstr>
      <vt:lpstr>Times New Roman</vt:lpstr>
      <vt:lpstr>Arial</vt:lpstr>
      <vt:lpstr>Wingdings</vt:lpstr>
      <vt:lpstr>Paradigm</vt:lpstr>
      <vt:lpstr>Matura 2027</vt:lpstr>
      <vt:lpstr> Podstawy prawne</vt:lpstr>
      <vt:lpstr> Podstawy prawne</vt:lpstr>
      <vt:lpstr>Podstawy  prawne</vt:lpstr>
      <vt:lpstr> Podstawy prawne</vt:lpstr>
      <vt:lpstr> Podstawy prawne</vt:lpstr>
      <vt:lpstr> Podstawy prawne</vt:lpstr>
      <vt:lpstr>Prezentacja programu PowerPoint</vt:lpstr>
      <vt:lpstr> Po co jest przeprowadzany egzamin maturalny?   Co jest na nim sprawdzane?</vt:lpstr>
      <vt:lpstr>Do jakich egzaminów trzeba przystąpić?</vt:lpstr>
      <vt:lpstr> Jakie warunki należy spełnić, aby zdać egzamin maturalny  i otrzymać świadectwo maturalne?</vt:lpstr>
      <vt:lpstr>Jakie przedmioty absolwent zdaje obowiązkowo? </vt:lpstr>
      <vt:lpstr>Jakie przedmioty absolwent zdaje obowiązkowo? </vt:lpstr>
      <vt:lpstr> Z jakich przedmiotów dodatkowych można przystąpić do egzaminu maturalnego?</vt:lpstr>
      <vt:lpstr> Z jakich przedmiotów dodatkowych można przystąpić do egzaminu maturalnego? </vt:lpstr>
      <vt:lpstr> Z jakich przedmiotów dodatkowych można przystąpić do egzaminu maturalnego?</vt:lpstr>
      <vt:lpstr> Z jakich przedmiotów dodatkowych można przystąpić do egzaminu maturalnego?</vt:lpstr>
      <vt:lpstr> Czy wybór przedmiotów na egzaminie maturalnym zależy od tego, jakich przedmiotów uczeń uczył się w szkole?</vt:lpstr>
      <vt:lpstr>Laureaci  i finaliści olimpiad</vt:lpstr>
      <vt:lpstr> Zakaz wnoszenia  do sali </vt:lpstr>
      <vt:lpstr>Przebieg części pisemnej egzaminu</vt:lpstr>
      <vt:lpstr>Organizacja części ustnej egzaminu</vt:lpstr>
      <vt:lpstr> Unieważnienie egzaminu</vt:lpstr>
      <vt:lpstr>Unieważnienie egzaminu</vt:lpstr>
      <vt:lpstr>Unieważnienie egzaminu</vt:lpstr>
      <vt:lpstr>Wgląd do pracy egzaminacyjnej </vt:lpstr>
      <vt:lpstr>Wgląd do pracy egzaminacyjnej</vt:lpstr>
      <vt:lpstr>Wgląd do pracy egzaminacyjnej</vt:lpstr>
      <vt:lpstr>Wgląd do pracy egzaminacyjnej </vt:lpstr>
      <vt:lpstr>Wgląd do pracy egzaminacyjnej  </vt:lpstr>
      <vt:lpstr>Wgląd do pracy egzaminacyjnej  </vt:lpstr>
      <vt:lpstr>Kiedy będzie przeprowadzony egzamin maturalny w 2027 roku?</vt:lpstr>
      <vt:lpstr>Inne terminy  Termin dodatkowy</vt:lpstr>
      <vt:lpstr>Jak należy zgłosić chęć przystąpienia do egzaminu maturalnego?</vt:lpstr>
      <vt:lpstr>Jak należy zgłosić chęć przystąpienia do egzaminu maturalnego?</vt:lpstr>
      <vt:lpstr>Osoby ze specjalnymi potrzebami edukacyjnymi</vt:lpstr>
      <vt:lpstr>Osoby ze specjalnymi potrzebami edukacyjnymi </vt:lpstr>
      <vt:lpstr>Absolwenci ze specyficznymi trudnościami w uczeniu się, w tym: dysleksją, dysgrafią, dysortografią, dyskalkulią</vt:lpstr>
      <vt:lpstr>Absolwenci ze specyficznymi trudnościami w uczeniu się, w tym: dysleksją, dysgrafią, dysortografią, dyskalkulią</vt:lpstr>
      <vt:lpstr>Czas trwania egzaminu maturalnego z poszczególnych przedmiotów w części pisemnej</vt:lpstr>
      <vt:lpstr>Czas trwania egzaminu maturalnego z poszczególnych przedmiotów w części pisemnej</vt:lpstr>
      <vt:lpstr>Przybory</vt:lpstr>
      <vt:lpstr>Przybory</vt:lpstr>
      <vt:lpstr>Przybory</vt:lpstr>
      <vt:lpstr>Próbne matury</vt:lpstr>
      <vt:lpstr>Linki z informacjami</vt:lpstr>
      <vt:lpstr>Przykładowe kryteria rekrutacyjne na studia w Polsce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Matura 2020</dc:title>
  <dc:creator>Anna Nieradko</dc:creator>
  <cp:lastModifiedBy>Michał Topolnicki</cp:lastModifiedBy>
  <cp:revision>354</cp:revision>
  <dcterms:modified xsi:type="dcterms:W3CDTF">2026-09-01T12:01:18Z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0x0101008A8CD30C0D663E4988D202B54A0F4A3F</vt:lpwstr>
  </property>
</Properties>
</file>